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8" r:id="rId1"/>
  </p:sldMasterIdLst>
  <p:notesMasterIdLst>
    <p:notesMasterId r:id="rId19"/>
  </p:notesMasterIdLst>
  <p:sldIdLst>
    <p:sldId id="294" r:id="rId2"/>
    <p:sldId id="264" r:id="rId3"/>
    <p:sldId id="296" r:id="rId4"/>
    <p:sldId id="306" r:id="rId5"/>
    <p:sldId id="313" r:id="rId6"/>
    <p:sldId id="309" r:id="rId7"/>
    <p:sldId id="277" r:id="rId8"/>
    <p:sldId id="318" r:id="rId9"/>
    <p:sldId id="319" r:id="rId10"/>
    <p:sldId id="279" r:id="rId11"/>
    <p:sldId id="307" r:id="rId12"/>
    <p:sldId id="314" r:id="rId13"/>
    <p:sldId id="317" r:id="rId14"/>
    <p:sldId id="325" r:id="rId15"/>
    <p:sldId id="328" r:id="rId16"/>
    <p:sldId id="327" r:id="rId17"/>
    <p:sldId id="290" r:id="rId18"/>
  </p:sldIdLst>
  <p:sldSz cx="12192000" cy="6858000"/>
  <p:notesSz cx="7086600" cy="90249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096"/>
    <a:srgbClr val="0D75BD"/>
    <a:srgbClr val="66CCFF"/>
    <a:srgbClr val="3AC2D0"/>
    <a:srgbClr val="EDB037"/>
    <a:srgbClr val="63AEF3"/>
    <a:srgbClr val="F99449"/>
    <a:srgbClr val="632B8D"/>
    <a:srgbClr val="FFBDBD"/>
    <a:srgbClr val="8AC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41" autoAdjust="0"/>
    <p:restoredTop sz="87971" autoAdjust="0"/>
  </p:normalViewPr>
  <p:slideViewPr>
    <p:cSldViewPr snapToGrid="0">
      <p:cViewPr varScale="1">
        <p:scale>
          <a:sx n="65" d="100"/>
          <a:sy n="65" d="100"/>
        </p:scale>
        <p:origin x="61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FE3E3-BE21-478A-90AE-1A637DB11162}" type="datetimeFigureOut">
              <a:rPr lang="es-ES" smtClean="0"/>
              <a:t>23/11/2017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1128713"/>
            <a:ext cx="5413375" cy="3044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8025" y="4343400"/>
            <a:ext cx="5670550" cy="3552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572500"/>
            <a:ext cx="3070225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14788" y="8572500"/>
            <a:ext cx="3070225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01FB1-7B06-4F9C-A1E9-6565ECBE789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5996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08650" y="4286825"/>
            <a:ext cx="5669275" cy="406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676275"/>
            <a:ext cx="60166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2911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708650" y="4286825"/>
            <a:ext cx="5669275" cy="406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 dirty="0" smtClean="0"/>
              <a:t>Plan</a:t>
            </a:r>
            <a:r>
              <a:rPr lang="es-ES" baseline="0" dirty="0" smtClean="0"/>
              <a:t> de innovación para identificar nuevas oportunidades de mercado</a:t>
            </a:r>
          </a:p>
          <a:p>
            <a:pPr lvl="0">
              <a:spcBef>
                <a:spcPts val="0"/>
              </a:spcBef>
              <a:buNone/>
            </a:pPr>
            <a:r>
              <a:rPr lang="es-ES" baseline="0" dirty="0" smtClean="0"/>
              <a:t>Plan de inversión de proyectos de alto riesgo</a:t>
            </a:r>
            <a:endParaRPr dirty="0"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676275"/>
            <a:ext cx="60166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9992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08650" y="4286825"/>
            <a:ext cx="5669275" cy="406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676275"/>
            <a:ext cx="60166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0333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08650" y="4286825"/>
            <a:ext cx="5669275" cy="406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676275"/>
            <a:ext cx="60166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8062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08650" y="4286825"/>
            <a:ext cx="5669275" cy="406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 dirty="0" smtClean="0"/>
              <a:t>Ofrecemos</a:t>
            </a:r>
            <a:r>
              <a:rPr lang="es-ES" baseline="0" dirty="0" smtClean="0"/>
              <a:t> asesoramiento desde la creación de una idea de proyecto, elaboración de propuesta y actividades de seguimiento y ejecución.</a:t>
            </a:r>
            <a:endParaRPr dirty="0"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676275"/>
            <a:ext cx="60166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1744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08650" y="4286825"/>
            <a:ext cx="5669275" cy="406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676275"/>
            <a:ext cx="60166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5011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08650" y="4286825"/>
            <a:ext cx="5669275" cy="406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676275"/>
            <a:ext cx="60166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8097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708650" y="4286825"/>
            <a:ext cx="5669275" cy="406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676275"/>
            <a:ext cx="60166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8711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08650" y="4286825"/>
            <a:ext cx="5669275" cy="406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676275"/>
            <a:ext cx="60166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2751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08650" y="4286825"/>
            <a:ext cx="5669275" cy="406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676275"/>
            <a:ext cx="60166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0119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08650" y="4286825"/>
            <a:ext cx="5669275" cy="406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676275"/>
            <a:ext cx="60166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7112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708650" y="4286825"/>
            <a:ext cx="5669275" cy="406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676275"/>
            <a:ext cx="60166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1518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08650" y="4286825"/>
            <a:ext cx="5669275" cy="406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676275"/>
            <a:ext cx="60166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7504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08650" y="4286825"/>
            <a:ext cx="5669275" cy="406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676275"/>
            <a:ext cx="60166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6073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708650" y="4286825"/>
            <a:ext cx="5669275" cy="406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676275"/>
            <a:ext cx="60166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6010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6510" y="119205"/>
            <a:ext cx="9813827" cy="796458"/>
          </a:xfrm>
        </p:spPr>
        <p:txBody>
          <a:bodyPr/>
          <a:lstStyle>
            <a:lvl1pPr>
              <a:defRPr sz="4400" baseline="0">
                <a:solidFill>
                  <a:srgbClr val="06509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3AC2D1"/>
              </a:buClr>
              <a:buFont typeface="AppleSymbols" charset="0"/>
              <a:buChar char="☐"/>
              <a:defRPr>
                <a:solidFill>
                  <a:schemeClr val="tx1"/>
                </a:solidFill>
              </a:defRPr>
            </a:lvl1pPr>
            <a:lvl2pPr marL="742950" indent="-285750">
              <a:buClr>
                <a:srgbClr val="3AC2D1"/>
              </a:buClr>
              <a:buFont typeface="AppleMyungjo" charset="-127"/>
              <a:buChar char="◼︎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3AC2D1"/>
              </a:buClr>
              <a:buFont typeface="Courier New" charset="0"/>
              <a:buChar char="o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3AC2D1"/>
              </a:buClr>
              <a:buFont typeface="Arial" charset="0"/>
              <a:buChar char="•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3AC2D1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49687" y="3048374"/>
            <a:ext cx="2781300" cy="36512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0" y="10498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094325"/>
            <a:ext cx="533400" cy="228600"/>
          </a:xfrm>
          <a:prstGeom prst="rect">
            <a:avLst/>
          </a:prstGeom>
          <a:solidFill>
            <a:srgbClr val="3AC2D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90550" y="1094325"/>
            <a:ext cx="11601450" cy="236538"/>
          </a:xfrm>
          <a:prstGeom prst="rect">
            <a:avLst/>
          </a:prstGeom>
          <a:solidFill>
            <a:srgbClr val="0D75B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Slide Number Placeholder 22"/>
          <p:cNvSpPr txBox="1">
            <a:spLocks/>
          </p:cNvSpPr>
          <p:nvPr userDrawn="1"/>
        </p:nvSpPr>
        <p:spPr>
          <a:xfrm>
            <a:off x="0" y="10863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08D2E9-B5A4-DB46-B26B-1C94D5A84DE5}" type="slidenum">
              <a:rPr lang="en-US" altLang="x-none" smtClean="0"/>
              <a:pPr/>
              <a:t>‹Nº›</a:t>
            </a:fld>
            <a:endParaRPr lang="en-US" altLang="x-none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" y="5938"/>
            <a:ext cx="2120134" cy="10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187602"/>
            <a:ext cx="2714675" cy="612000"/>
          </a:xfrm>
          <a:prstGeom prst="rect">
            <a:avLst/>
          </a:prstGeom>
        </p:spPr>
      </p:pic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9441931" y="6311040"/>
            <a:ext cx="2140469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PELAGOS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266944" cy="4525963"/>
          </a:xfrm>
        </p:spPr>
        <p:txBody>
          <a:bodyPr/>
          <a:lstStyle>
            <a:lvl1pPr marL="342900" indent="-342900">
              <a:buFont typeface="AppleSymbols" charset="0"/>
              <a:buChar char="☐"/>
              <a:defRPr>
                <a:solidFill>
                  <a:schemeClr val="tx1"/>
                </a:solidFill>
              </a:defRPr>
            </a:lvl1pPr>
            <a:lvl2pPr marL="742950" indent="-285750">
              <a:buFont typeface="AppleMyungjo" charset="-127"/>
              <a:buChar char="◼︎"/>
              <a:defRPr>
                <a:solidFill>
                  <a:schemeClr val="tx1"/>
                </a:solidFill>
              </a:defRPr>
            </a:lvl2pPr>
            <a:lvl3pPr marL="1143000" indent="-228600">
              <a:buFont typeface="Courier New" charset="0"/>
              <a:buChar char="o"/>
              <a:defRPr>
                <a:solidFill>
                  <a:schemeClr val="tx1"/>
                </a:solidFill>
              </a:defRPr>
            </a:lvl3pPr>
            <a:lvl4pPr marL="1600200" indent="-228600">
              <a:buFont typeface="Arial" charset="0"/>
              <a:buChar char="•"/>
              <a:defRPr>
                <a:solidFill>
                  <a:schemeClr val="tx1"/>
                </a:solidFill>
              </a:defRPr>
            </a:lvl4pPr>
            <a:lvl5pPr marL="2057400" indent="-228600">
              <a:buSzPct val="80000"/>
              <a:buFont typeface="Wingdings" charset="2"/>
              <a:buChar char="§"/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315456" y="1600199"/>
            <a:ext cx="5266944" cy="4525963"/>
          </a:xfrm>
        </p:spPr>
        <p:txBody>
          <a:bodyPr/>
          <a:lstStyle>
            <a:lvl1pPr marL="342900" indent="-342900">
              <a:buFont typeface="AppleSymbols" charset="0"/>
              <a:buChar char="☐"/>
              <a:defRPr>
                <a:solidFill>
                  <a:schemeClr val="tx1"/>
                </a:solidFill>
              </a:defRPr>
            </a:lvl1pPr>
            <a:lvl2pPr marL="742950" indent="-285750">
              <a:buFont typeface="AppleMyungjo" charset="-127"/>
              <a:buChar char="◼︎"/>
              <a:defRPr>
                <a:solidFill>
                  <a:schemeClr val="tx1"/>
                </a:solidFill>
              </a:defRPr>
            </a:lvl2pPr>
            <a:lvl3pPr marL="1143000" indent="-228600">
              <a:buFont typeface="Courier New" charset="0"/>
              <a:buChar char="o"/>
              <a:defRPr>
                <a:solidFill>
                  <a:schemeClr val="tx1"/>
                </a:solidFill>
              </a:defRPr>
            </a:lvl3pPr>
            <a:lvl4pPr marL="1600200" indent="-228600">
              <a:buFont typeface="Arial" charset="0"/>
              <a:buChar char="•"/>
              <a:defRPr>
                <a:solidFill>
                  <a:schemeClr val="tx1"/>
                </a:solidFill>
              </a:defRPr>
            </a:lvl4pPr>
            <a:lvl5pPr marL="2057400" indent="-228600">
              <a:buSzPct val="80000"/>
              <a:buFont typeface="Wingdings" charset="2"/>
              <a:buChar char="§"/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609599" y="2209800"/>
            <a:ext cx="5386917" cy="3916363"/>
          </a:xfrm>
        </p:spPr>
        <p:txBody>
          <a:bodyPr/>
          <a:lstStyle>
            <a:lvl1pPr marL="342900" indent="-342900">
              <a:buFont typeface="AppleSymbols" charset="0"/>
              <a:buChar char="☐"/>
              <a:defRPr>
                <a:solidFill>
                  <a:schemeClr val="tx1"/>
                </a:solidFill>
              </a:defRPr>
            </a:lvl1pPr>
            <a:lvl2pPr marL="742950" indent="-285750">
              <a:buFont typeface="AppleMyungjo" charset="-127"/>
              <a:buChar char="◼︎"/>
              <a:defRPr>
                <a:solidFill>
                  <a:schemeClr val="tx1"/>
                </a:solidFill>
              </a:defRPr>
            </a:lvl2pPr>
            <a:lvl3pPr marL="1143000" indent="-228600">
              <a:buFont typeface="Courier New" charset="0"/>
              <a:buChar char="o"/>
              <a:defRPr>
                <a:solidFill>
                  <a:schemeClr val="tx1"/>
                </a:solidFill>
              </a:defRPr>
            </a:lvl3pPr>
            <a:lvl4pPr marL="1600200" indent="-228600">
              <a:buFont typeface="Arial" charset="0"/>
              <a:buChar char="•"/>
              <a:defRPr>
                <a:solidFill>
                  <a:schemeClr val="tx1"/>
                </a:solidFill>
              </a:defRPr>
            </a:lvl4pPr>
            <a:lvl5pPr marL="2057400" indent="-228600">
              <a:buSzPct val="80000"/>
              <a:buFont typeface="Wingdings" charset="2"/>
              <a:buChar char="§"/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6198658" y="2209799"/>
            <a:ext cx="5386917" cy="3916363"/>
          </a:xfrm>
        </p:spPr>
        <p:txBody>
          <a:bodyPr/>
          <a:lstStyle>
            <a:lvl1pPr marL="342900" indent="-342900">
              <a:buFont typeface="AppleSymbols" charset="0"/>
              <a:buChar char="☐"/>
              <a:defRPr>
                <a:solidFill>
                  <a:schemeClr val="tx1"/>
                </a:solidFill>
              </a:defRPr>
            </a:lvl1pPr>
            <a:lvl2pPr marL="742950" indent="-285750">
              <a:buFont typeface="AppleMyungjo" charset="-127"/>
              <a:buChar char="◼︎"/>
              <a:defRPr>
                <a:solidFill>
                  <a:schemeClr val="tx1"/>
                </a:solidFill>
              </a:defRPr>
            </a:lvl2pPr>
            <a:lvl3pPr marL="1143000" indent="-228600">
              <a:buFont typeface="Courier New" charset="0"/>
              <a:buChar char="o"/>
              <a:defRPr>
                <a:solidFill>
                  <a:schemeClr val="tx1"/>
                </a:solidFill>
              </a:defRPr>
            </a:lvl3pPr>
            <a:lvl4pPr marL="1600200" indent="-228600">
              <a:buFont typeface="Arial" charset="0"/>
              <a:buChar char="•"/>
              <a:defRPr>
                <a:solidFill>
                  <a:schemeClr val="tx1"/>
                </a:solidFill>
              </a:defRPr>
            </a:lvl4pPr>
            <a:lvl5pPr marL="2057400" indent="-228600">
              <a:buSzPct val="80000"/>
              <a:buFont typeface="Wingdings" charset="2"/>
              <a:buChar char="§"/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b="1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Montserrat" charset="0"/>
          <a:ea typeface="Montserrat" charset="0"/>
          <a:cs typeface="Montserrat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Montserrat" charset="0"/>
          <a:ea typeface="Montserrat" charset="0"/>
          <a:cs typeface="Montserrat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Montserrat" charset="0"/>
          <a:ea typeface="Montserrat" charset="0"/>
          <a:cs typeface="Montserrat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Montserrat" charset="0"/>
          <a:ea typeface="Montserrat" charset="0"/>
          <a:cs typeface="Montserrat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Montserrat" charset="0"/>
          <a:ea typeface="Montserrat" charset="0"/>
          <a:cs typeface="Montserrat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Montserrat" charset="0"/>
          <a:ea typeface="Montserrat" charset="0"/>
          <a:cs typeface="Montserra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gif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itle-blue-energ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9" r="2158"/>
          <a:stretch/>
        </p:blipFill>
        <p:spPr bwMode="auto">
          <a:xfrm>
            <a:off x="-20210" y="1518178"/>
            <a:ext cx="12224825" cy="527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2203" y="250658"/>
            <a:ext cx="5541273" cy="985667"/>
          </a:xfrm>
        </p:spPr>
        <p:txBody>
          <a:bodyPr>
            <a:noAutofit/>
          </a:bodyPr>
          <a:lstStyle/>
          <a:p>
            <a:r>
              <a:rPr lang="en-US" sz="7200" b="1" dirty="0"/>
              <a:t>PELAGOS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7898" y="1677437"/>
            <a:ext cx="10068921" cy="82317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Promoting innovative nEtworks and cLusters for mArine renewable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energy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synerGies in mediterranean cOasts and iSlands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62234" y="4733622"/>
            <a:ext cx="4459939" cy="5708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z="6000" b="1" dirty="0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Descripción</a:t>
            </a:r>
            <a:r>
              <a:rPr lang="en-US" sz="6000" b="1" dirty="0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 del Proyecto:</a:t>
            </a:r>
            <a:endParaRPr lang="en-US" sz="6000" b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80" y="125154"/>
            <a:ext cx="5384928" cy="1393024"/>
          </a:xfrm>
          <a:prstGeom prst="rect">
            <a:avLst/>
          </a:prstGeom>
        </p:spPr>
      </p:pic>
      <p:pic>
        <p:nvPicPr>
          <p:cNvPr id="10" name="Imagen 9" descr="Z:\Plantillas y Recursos\FORMATOS\Logos\CTN_ES\Jpg\28008_CTN_ES_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7" t="43961" r="31693" b="43093"/>
          <a:stretch/>
        </p:blipFill>
        <p:spPr bwMode="auto">
          <a:xfrm>
            <a:off x="4881996" y="5706697"/>
            <a:ext cx="2877185" cy="6737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951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802262" y="235810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lnSpc>
                <a:spcPct val="87878"/>
              </a:lnSpc>
              <a:spcBef>
                <a:spcPts val="0"/>
              </a:spcBef>
              <a:buClr>
                <a:srgbClr val="0070C0"/>
              </a:buClr>
              <a:buSzPct val="25000"/>
            </a:pPr>
            <a:r>
              <a:rPr lang="es-ES" sz="6600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Plan de acción</a:t>
            </a:r>
            <a:endParaRPr lang="es-ES" sz="6600" dirty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3976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2317468" y="-30899"/>
            <a:ext cx="9729388" cy="10584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l">
              <a:lnSpc>
                <a:spcPct val="131818"/>
              </a:lnSpc>
              <a:spcBef>
                <a:spcPts val="0"/>
              </a:spcBef>
              <a:buClr>
                <a:srgbClr val="065096"/>
              </a:buClr>
              <a:buSzPct val="25000"/>
            </a:pPr>
            <a:r>
              <a:rPr lang="es-ES_tradnl" dirty="0">
                <a:latin typeface="Montserrat"/>
                <a:ea typeface="Montserrat"/>
                <a:cs typeface="Montserrat"/>
                <a:sym typeface="Montserrat"/>
              </a:rPr>
              <a:t>Plan de acción</a:t>
            </a:r>
          </a:p>
        </p:txBody>
      </p:sp>
      <p:grpSp>
        <p:nvGrpSpPr>
          <p:cNvPr id="291" name="Shape 291"/>
          <p:cNvGrpSpPr/>
          <p:nvPr/>
        </p:nvGrpSpPr>
        <p:grpSpPr>
          <a:xfrm>
            <a:off x="201706" y="1538513"/>
            <a:ext cx="11845150" cy="5319483"/>
            <a:chOff x="0" y="0"/>
            <a:chExt cx="12046856" cy="5319483"/>
          </a:xfrm>
        </p:grpSpPr>
        <p:sp>
          <p:nvSpPr>
            <p:cNvPr id="292" name="Shape 292"/>
            <p:cNvSpPr/>
            <p:nvPr/>
          </p:nvSpPr>
          <p:spPr>
            <a:xfrm rot="10800000">
              <a:off x="0" y="0"/>
              <a:ext cx="12046856" cy="1063897"/>
            </a:xfrm>
            <a:prstGeom prst="trapezoid">
              <a:avLst>
                <a:gd name="adj" fmla="val 113233"/>
              </a:avLst>
            </a:prstGeom>
            <a:solidFill>
              <a:srgbClr val="C00000"/>
            </a:solidFill>
            <a:ln w="2857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3" name="Shape 293"/>
            <p:cNvSpPr txBox="1"/>
            <p:nvPr/>
          </p:nvSpPr>
          <p:spPr>
            <a:xfrm>
              <a:off x="1204684" y="0"/>
              <a:ext cx="9942927" cy="1063897"/>
            </a:xfrm>
            <a:prstGeom prst="rect">
              <a:avLst/>
            </a:prstGeom>
            <a:noFill/>
            <a:ln>
              <a:noFill/>
            </a:ln>
          </p:spPr>
          <p:txBody>
            <a:bodyPr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400" dirty="0" smtClean="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Selección de los participantes en cada uno de los </a:t>
              </a:r>
              <a:r>
                <a:rPr lang="es-ES" sz="2400" i="1" dirty="0" err="1" smtClean="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HUBs</a:t>
              </a:r>
              <a:r>
                <a:rPr lang="es-ES" sz="2400" dirty="0" smtClean="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nacionales </a:t>
              </a:r>
              <a:endParaRPr lang="es-ES" sz="24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 rot="10800000">
              <a:off x="1204684" y="1063896"/>
              <a:ext cx="9637483" cy="1063897"/>
            </a:xfrm>
            <a:prstGeom prst="trapezoid">
              <a:avLst>
                <a:gd name="adj" fmla="val 113233"/>
              </a:avLst>
            </a:prstGeom>
            <a:solidFill>
              <a:srgbClr val="9FACD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5" name="Shape 295"/>
            <p:cNvSpPr txBox="1"/>
            <p:nvPr/>
          </p:nvSpPr>
          <p:spPr>
            <a:xfrm>
              <a:off x="2743262" y="1071021"/>
              <a:ext cx="6560326" cy="1063897"/>
            </a:xfrm>
            <a:prstGeom prst="rect">
              <a:avLst/>
            </a:prstGeom>
            <a:noFill/>
            <a:ln>
              <a:noFill/>
            </a:ln>
          </p:spPr>
          <p:txBody>
            <a:bodyPr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400" dirty="0" smtClean="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Auditoria de perfiles y creación de consorcios nacionales e internacionales.</a:t>
              </a:r>
              <a:endParaRPr lang="es-ES" sz="24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 rot="10800000">
              <a:off x="2409371" y="2127793"/>
              <a:ext cx="7228112" cy="1063897"/>
            </a:xfrm>
            <a:prstGeom prst="trapezoid">
              <a:avLst>
                <a:gd name="adj" fmla="val 113233"/>
              </a:avLst>
            </a:prstGeom>
            <a:solidFill>
              <a:srgbClr val="4A6617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7" name="Shape 297"/>
            <p:cNvSpPr txBox="1"/>
            <p:nvPr/>
          </p:nvSpPr>
          <p:spPr>
            <a:xfrm>
              <a:off x="3674291" y="2127793"/>
              <a:ext cx="4698272" cy="1063897"/>
            </a:xfrm>
            <a:prstGeom prst="rect">
              <a:avLst/>
            </a:prstGeom>
            <a:noFill/>
            <a:ln>
              <a:noFill/>
            </a:ln>
          </p:spPr>
          <p:txBody>
            <a:bodyPr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400" dirty="0" smtClean="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Planes de Innovación para impulsar proyectos de I+D</a:t>
              </a:r>
              <a:endParaRPr lang="es-ES" sz="24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 rot="10800000">
              <a:off x="3614055" y="3191690"/>
              <a:ext cx="4818741" cy="1063897"/>
            </a:xfrm>
            <a:prstGeom prst="trapezoid">
              <a:avLst>
                <a:gd name="adj" fmla="val 113233"/>
              </a:avLst>
            </a:prstGeom>
            <a:solidFill>
              <a:srgbClr val="E1F2C6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9" name="Shape 299"/>
            <p:cNvSpPr txBox="1"/>
            <p:nvPr/>
          </p:nvSpPr>
          <p:spPr>
            <a:xfrm>
              <a:off x="4457335" y="3191690"/>
              <a:ext cx="3132182" cy="1063897"/>
            </a:xfrm>
            <a:prstGeom prst="rect">
              <a:avLst/>
            </a:prstGeom>
            <a:noFill/>
            <a:ln>
              <a:noFill/>
            </a:ln>
          </p:spPr>
          <p:txBody>
            <a:bodyPr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400" dirty="0" smtClean="0">
                  <a:latin typeface="Palatino Linotype"/>
                  <a:ea typeface="Palatino Linotype"/>
                  <a:cs typeface="Palatino Linotype"/>
                  <a:sym typeface="Palatino Linotype"/>
                </a:rPr>
                <a:t>Pruebas de concepto y test de mercado</a:t>
              </a:r>
            </a:p>
          </p:txBody>
        </p:sp>
        <p:sp>
          <p:nvSpPr>
            <p:cNvPr id="300" name="Shape 300"/>
            <p:cNvSpPr/>
            <p:nvPr/>
          </p:nvSpPr>
          <p:spPr>
            <a:xfrm rot="10800000">
              <a:off x="4818742" y="4255586"/>
              <a:ext cx="2409370" cy="1063897"/>
            </a:xfrm>
            <a:prstGeom prst="trapezoid">
              <a:avLst>
                <a:gd name="adj" fmla="val 113233"/>
              </a:avLst>
            </a:prstGeom>
            <a:solidFill>
              <a:srgbClr val="BFBFB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1" name="Shape 301"/>
            <p:cNvSpPr txBox="1"/>
            <p:nvPr/>
          </p:nvSpPr>
          <p:spPr>
            <a:xfrm>
              <a:off x="4818741" y="4213659"/>
              <a:ext cx="2535088" cy="1063897"/>
            </a:xfrm>
            <a:prstGeom prst="rect">
              <a:avLst/>
            </a:prstGeom>
            <a:noFill/>
            <a:ln>
              <a:noFill/>
            </a:ln>
          </p:spPr>
          <p:txBody>
            <a:bodyPr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400" dirty="0" smtClean="0">
                  <a:latin typeface="Palatino Linotype"/>
                  <a:ea typeface="Palatino Linotype"/>
                  <a:cs typeface="Palatino Linotype"/>
                  <a:sym typeface="Palatino Linotype"/>
                </a:rPr>
                <a:t>Planes de inversión</a:t>
              </a:r>
              <a:endParaRPr lang="es-ES" sz="2400" dirty="0"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312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35160" y="1457849"/>
            <a:ext cx="11520279" cy="20905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2175663" y="246432"/>
            <a:ext cx="9060905" cy="6813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l">
              <a:lnSpc>
                <a:spcPct val="131818"/>
              </a:lnSpc>
              <a:spcBef>
                <a:spcPts val="0"/>
              </a:spcBef>
              <a:buClr>
                <a:srgbClr val="065096"/>
              </a:buClr>
              <a:buSzPct val="25000"/>
            </a:pPr>
            <a:r>
              <a:rPr lang="es-ES" dirty="0" smtClean="0">
                <a:latin typeface="Montserrat"/>
                <a:ea typeface="Montserrat"/>
                <a:cs typeface="Montserrat"/>
                <a:sym typeface="Montserrat"/>
              </a:rPr>
              <a:t>Servicios ofertados por el HUB </a:t>
            </a:r>
            <a:endParaRPr lang="es-ES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871119" y="1457849"/>
            <a:ext cx="10811746" cy="22850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14160"/>
            <a:r>
              <a:rPr lang="es-ES" sz="3200" dirty="0">
                <a:solidFill>
                  <a:srgbClr val="000000"/>
                </a:solidFill>
                <a:latin typeface="Palatino Linotype" panose="02040502050505030304" pitchFamily="18" charset="0"/>
              </a:rPr>
              <a:t>1. Seminarios de capacitación orientado a emprendedores y PYMES:</a:t>
            </a:r>
          </a:p>
          <a:p>
            <a:r>
              <a:rPr lang="es-ES" sz="20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Emprendimiento y Transferencia Tecnológica.</a:t>
            </a:r>
            <a:endParaRPr lang="es-ES" sz="2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r>
              <a:rPr lang="es-ES" sz="20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Prospección de Mercados y Aplicaciones EERRM.</a:t>
            </a:r>
            <a:endParaRPr lang="es-ES" sz="2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r>
              <a:rPr lang="es-ES" sz="20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Desarrollo de Habilidades de Gestión de la Innovación</a:t>
            </a:r>
            <a:r>
              <a:rPr lang="es-ES" sz="20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.</a:t>
            </a:r>
            <a:endParaRPr lang="es-ES" sz="2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35160" y="3742889"/>
            <a:ext cx="11520279" cy="243954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Shape 163"/>
          <p:cNvSpPr/>
          <p:nvPr/>
        </p:nvSpPr>
        <p:spPr>
          <a:xfrm>
            <a:off x="871119" y="3742888"/>
            <a:ext cx="10811746" cy="22850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118810"/>
            <a:r>
              <a:rPr lang="es-ES" sz="3200" dirty="0">
                <a:solidFill>
                  <a:srgbClr val="000000"/>
                </a:solidFill>
                <a:latin typeface="Palatino Linotype" panose="02040502050505030304" pitchFamily="18" charset="0"/>
              </a:rPr>
              <a:t>2. Servicios de </a:t>
            </a:r>
            <a:r>
              <a:rPr lang="es-ES" sz="32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networking</a:t>
            </a:r>
            <a:r>
              <a:rPr lang="es-ES" sz="3200" dirty="0">
                <a:solidFill>
                  <a:srgbClr val="000000"/>
                </a:solidFill>
                <a:latin typeface="Palatino Linotype" panose="02040502050505030304" pitchFamily="18" charset="0"/>
              </a:rPr>
              <a:t>:</a:t>
            </a:r>
          </a:p>
          <a:p>
            <a:r>
              <a:rPr lang="es-ES" sz="20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Auditorías de las PYMES y estimación de la madurez de sus tecnologías disponibles.</a:t>
            </a:r>
            <a:endParaRPr lang="es-ES" sz="2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r>
              <a:rPr lang="es-ES" sz="20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Reuniones B2B regionales e internacionales para acercar a las </a:t>
            </a:r>
            <a:r>
              <a:rPr lang="es-ES" sz="2000" b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PYMEs</a:t>
            </a:r>
            <a:r>
              <a:rPr lang="es-ES" sz="20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 los clientes y usuarios.</a:t>
            </a:r>
            <a:endParaRPr lang="es-ES" sz="2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r>
              <a:rPr lang="es-ES" sz="20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Visitas a instalaciones marítimas industriales para conocer necesidades y oportunidades.</a:t>
            </a:r>
            <a:endParaRPr lang="es-ES" sz="2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r>
              <a:rPr lang="es-ES" sz="20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Plataforma web con todo el catálogo de actores clave en </a:t>
            </a:r>
            <a:r>
              <a:rPr lang="es-ES" sz="2000" b="1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Blue </a:t>
            </a:r>
            <a:r>
              <a:rPr lang="es-ES" sz="2000" b="1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Energy</a:t>
            </a:r>
            <a:r>
              <a:rPr lang="es-ES" sz="2000" b="1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s-ES" sz="20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(por país y tipo de tecnología), herramienta </a:t>
            </a:r>
            <a:r>
              <a:rPr lang="es-ES" sz="2000" b="1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e-</a:t>
            </a:r>
            <a:r>
              <a:rPr lang="es-ES" sz="2000" b="1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learning</a:t>
            </a:r>
            <a:r>
              <a:rPr lang="es-ES" sz="20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, ofertas y demandas de conocimientos y tecnología, etc.</a:t>
            </a:r>
            <a:endParaRPr lang="es-ES" sz="2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marR="14160"/>
            <a:endParaRPr lang="es-ES" sz="24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25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35159" y="1457849"/>
            <a:ext cx="11520279" cy="20905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R="56470"/>
            <a:r>
              <a:rPr lang="es-ES" sz="32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3. Servicios de consultoría y desarrollo de negocio:</a:t>
            </a:r>
          </a:p>
          <a:p>
            <a:r>
              <a:rPr lang="es-ES" sz="20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Identificar oportunidades de innovación tecnológica, nuevos modelos de negocio o mercados.</a:t>
            </a:r>
            <a:endParaRPr lang="es-ES" sz="2000" dirty="0" smtClean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r>
              <a:rPr lang="es-ES" sz="20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Desarrollo de proyectos piloto y pruebas de concepto en el ámbito de Blue </a:t>
            </a:r>
            <a:r>
              <a:rPr lang="es-ES" sz="2000" b="1" dirty="0" err="1" smtClean="0">
                <a:solidFill>
                  <a:srgbClr val="000000"/>
                </a:solidFill>
                <a:latin typeface="Palatino Linotype" panose="02040502050505030304" pitchFamily="18" charset="0"/>
              </a:rPr>
              <a:t>Energy</a:t>
            </a:r>
            <a:r>
              <a:rPr lang="es-ES" sz="20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.</a:t>
            </a:r>
            <a:endParaRPr lang="es-ES" sz="2000" dirty="0" smtClean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r>
              <a:rPr lang="es-ES" sz="20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Análisis de la viabilidad económica y legal de las diferentes proyectos planteados.</a:t>
            </a:r>
            <a:endParaRPr lang="es-ES" sz="2000" dirty="0" smtClean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r>
              <a:rPr lang="es-ES" sz="20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Elaboración de proyecto final por HUB.</a:t>
            </a:r>
            <a:endParaRPr lang="es-ES" sz="2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2175663" y="246432"/>
            <a:ext cx="9060905" cy="6813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l">
              <a:lnSpc>
                <a:spcPct val="131818"/>
              </a:lnSpc>
              <a:spcBef>
                <a:spcPts val="0"/>
              </a:spcBef>
              <a:buClr>
                <a:srgbClr val="065096"/>
              </a:buClr>
              <a:buSzPct val="25000"/>
            </a:pPr>
            <a:r>
              <a:rPr lang="es-ES" dirty="0" smtClean="0">
                <a:latin typeface="Montserrat"/>
                <a:ea typeface="Montserrat"/>
                <a:cs typeface="Montserrat"/>
                <a:sym typeface="Montserrat"/>
              </a:rPr>
              <a:t>Servicios ofertados por el HUB</a:t>
            </a:r>
            <a:endParaRPr lang="es-ES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871119" y="1457849"/>
            <a:ext cx="10811746" cy="22850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14160"/>
            <a:endParaRPr lang="es-ES" sz="2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35160" y="3742889"/>
            <a:ext cx="11520279" cy="243954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Shape 163"/>
          <p:cNvSpPr/>
          <p:nvPr/>
        </p:nvSpPr>
        <p:spPr>
          <a:xfrm>
            <a:off x="871119" y="3742888"/>
            <a:ext cx="10811746" cy="22850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14160"/>
            <a:endParaRPr lang="es-ES" sz="24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Shape 163"/>
          <p:cNvSpPr/>
          <p:nvPr/>
        </p:nvSpPr>
        <p:spPr>
          <a:xfrm>
            <a:off x="435159" y="3742887"/>
            <a:ext cx="11520279" cy="22850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32990"/>
            <a:r>
              <a:rPr lang="es-ES" sz="3200" dirty="0">
                <a:solidFill>
                  <a:srgbClr val="000000"/>
                </a:solidFill>
                <a:latin typeface="Palatino Linotype" panose="02040502050505030304" pitchFamily="18" charset="0"/>
              </a:rPr>
              <a:t>4. Eventos evangelización y capacitación técnica en EERRM:</a:t>
            </a:r>
          </a:p>
          <a:p>
            <a:r>
              <a:rPr lang="es-ES" sz="20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Presentación de los diferentes </a:t>
            </a:r>
            <a:r>
              <a:rPr lang="es-ES" sz="2000" b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HUBs</a:t>
            </a:r>
            <a:r>
              <a:rPr lang="es-ES" sz="20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 nacionales.</a:t>
            </a:r>
            <a:endParaRPr lang="es-ES" sz="2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r>
              <a:rPr lang="es-ES" sz="20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Workshop sobre aspectos legales en el ámbito de EERRM.</a:t>
            </a:r>
            <a:endParaRPr lang="es-ES" sz="2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r>
              <a:rPr lang="es-ES" sz="20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Workshop sobre impacto ambiental de las EERRM.</a:t>
            </a:r>
            <a:endParaRPr lang="es-ES" sz="2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r>
              <a:rPr lang="es-ES" sz="20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Eventos temáticos sobre la aplicación de las tecnologías de EERRM en sectores clave del mercado.</a:t>
            </a:r>
            <a:endParaRPr lang="es-ES" sz="2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r>
              <a:rPr lang="es-ES" sz="20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Fórum transnacional en EERRM y Blue </a:t>
            </a:r>
            <a:r>
              <a:rPr lang="es-ES" sz="2000" b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Energy</a:t>
            </a:r>
            <a:r>
              <a:rPr lang="es-ES" sz="20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.</a:t>
            </a:r>
            <a:endParaRPr lang="es-ES" sz="2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r>
              <a:rPr lang="es-ES" sz="20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Conferencia final y exhibición de todos los proyectos desarrollados en el ámbito del proyecto.</a:t>
            </a:r>
            <a:endParaRPr lang="es-ES" sz="2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marR="14160"/>
            <a:endParaRPr lang="es-ES" sz="2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77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2181999" y="183704"/>
            <a:ext cx="10223815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l">
              <a:lnSpc>
                <a:spcPct val="131818"/>
              </a:lnSpc>
              <a:spcBef>
                <a:spcPts val="0"/>
              </a:spcBef>
              <a:buClr>
                <a:srgbClr val="065096"/>
              </a:buClr>
              <a:buSzPct val="25000"/>
            </a:pPr>
            <a:r>
              <a:rPr lang="es-ES" altLang="es-ES" sz="3600" dirty="0"/>
              <a:t>OPEUMAR – Oficina de Proyectos Europeos</a:t>
            </a:r>
            <a:endParaRPr lang="en-US" sz="3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576690" y="1407356"/>
            <a:ext cx="11829124" cy="622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3AC2D1"/>
              </a:buClr>
              <a:buFont typeface="AppleSymbols" charset="0"/>
              <a:buChar char="☐"/>
              <a:defRPr sz="2400" kern="120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3AC2D1"/>
              </a:buClr>
              <a:buFont typeface="AppleMyungjo" charset="-127"/>
              <a:buChar char="◼︎"/>
              <a:defRPr sz="1600" kern="120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3AC2D1"/>
              </a:buClr>
              <a:buFont typeface="Courier New" charset="0"/>
              <a:buChar char="o"/>
              <a:defRPr sz="1600" kern="120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3AC2D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3AC2D1"/>
              </a:buClr>
              <a:buSzPct val="8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s-ES" altLang="es-ES" dirty="0">
                <a:solidFill>
                  <a:schemeClr val="dk1"/>
                </a:solidFill>
                <a:latin typeface="+mn-lt"/>
                <a:ea typeface="Palatino Linotype"/>
                <a:cs typeface="Palatino Linotype"/>
              </a:rPr>
              <a:t>Promovemos la participación de empresas, entidades y asociaciones del sector marítimo en programas de cooperación tecnológica internacional.</a:t>
            </a:r>
          </a:p>
          <a:p>
            <a:pPr>
              <a:defRPr/>
            </a:pPr>
            <a:endParaRPr lang="es-ES" altLang="es-ES" dirty="0">
              <a:solidFill>
                <a:schemeClr val="dk1"/>
              </a:solidFill>
              <a:latin typeface="+mn-lt"/>
              <a:ea typeface="Palatino Linotype"/>
              <a:cs typeface="Palatino Linotype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endParaRPr lang="es-ES" altLang="es-ES" dirty="0">
              <a:solidFill>
                <a:schemeClr val="dk1"/>
              </a:solidFill>
              <a:latin typeface="+mn-lt"/>
              <a:ea typeface="Palatino Linotype"/>
              <a:cs typeface="Palatino Linotype"/>
            </a:endParaRPr>
          </a:p>
          <a:p>
            <a:pPr>
              <a:defRPr/>
            </a:pPr>
            <a:endParaRPr lang="es-ES" altLang="es-ES" dirty="0">
              <a:solidFill>
                <a:schemeClr val="dk1"/>
              </a:solidFill>
              <a:latin typeface="+mn-lt"/>
              <a:ea typeface="Palatino Linotype"/>
              <a:cs typeface="Palatino Linotype"/>
            </a:endParaRPr>
          </a:p>
          <a:p>
            <a:pPr>
              <a:defRPr/>
            </a:pPr>
            <a:endParaRPr lang="es-ES" altLang="es-ES" dirty="0">
              <a:solidFill>
                <a:schemeClr val="dk1"/>
              </a:solidFill>
              <a:latin typeface="+mn-lt"/>
              <a:ea typeface="Palatino Linotype"/>
              <a:cs typeface="Palatino Linotype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 bwMode="auto">
          <a:xfrm>
            <a:off x="321932" y="2209826"/>
            <a:ext cx="1187006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>
            <a:lvl1pPr marL="0" indent="0" algn="ctr" defTabSz="4714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Gotham Medium" panose="02000604030000020004" pitchFamily="50" charset="0"/>
                <a:ea typeface="+mn-ea"/>
                <a:cs typeface="Arial" panose="020B0604020202020204" pitchFamily="34" charset="0"/>
              </a:defRPr>
            </a:lvl1pPr>
            <a:lvl2pPr marL="457200" indent="0" algn="ctr" defTabSz="4714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714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714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714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72839" rtl="0" eaLnBrk="1" latinLnBrk="0" hangingPunct="1">
              <a:spcBef>
                <a:spcPct val="20000"/>
              </a:spcBef>
              <a:buFont typeface="Arial"/>
              <a:buNone/>
              <a:defRPr sz="2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72839" rtl="0" eaLnBrk="1" latinLnBrk="0" hangingPunct="1">
              <a:spcBef>
                <a:spcPct val="20000"/>
              </a:spcBef>
              <a:buFont typeface="Arial"/>
              <a:buNone/>
              <a:defRPr sz="2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72839" rtl="0" eaLnBrk="1" latinLnBrk="0" hangingPunct="1">
              <a:spcBef>
                <a:spcPct val="20000"/>
              </a:spcBef>
              <a:buFont typeface="Arial"/>
              <a:buNone/>
              <a:defRPr sz="2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72839" rtl="0" eaLnBrk="1" latinLnBrk="0" hangingPunct="1">
              <a:spcBef>
                <a:spcPct val="20000"/>
              </a:spcBef>
              <a:buFont typeface="Arial"/>
              <a:buNone/>
              <a:defRPr sz="2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ES" altLang="es-ES" sz="1400" b="1" dirty="0" smtClean="0">
              <a:solidFill>
                <a:srgbClr val="7F7F7F"/>
              </a:solidFill>
              <a:cs typeface="Calibri" panose="020F0502020204030204" pitchFamily="34" charset="0"/>
            </a:endParaRPr>
          </a:p>
          <a:p>
            <a:pPr algn="l">
              <a:defRPr/>
            </a:pPr>
            <a:r>
              <a:rPr lang="es-ES" altLang="es-ES" sz="1800" b="1" spc="110" dirty="0">
                <a:solidFill>
                  <a:srgbClr val="7F7F7F"/>
                </a:solidFill>
                <a:latin typeface="Century Gothic" panose="020B0502020202020204" pitchFamily="34" charset="0"/>
              </a:rPr>
              <a:t>¿</a:t>
            </a:r>
            <a:r>
              <a:rPr lang="es-ES" altLang="es-ES" sz="1800" b="1" dirty="0">
                <a:solidFill>
                  <a:schemeClr val="dk1"/>
                </a:solidFill>
                <a:latin typeface="+mn-lt"/>
                <a:ea typeface="Palatino Linotype"/>
                <a:cs typeface="Palatino Linotype"/>
              </a:rPr>
              <a:t>Qué servicios ofrecemos?</a:t>
            </a:r>
          </a:p>
          <a:p>
            <a:pPr>
              <a:defRPr/>
            </a:pPr>
            <a:endParaRPr lang="es-ES" altLang="es-ES" sz="1800" dirty="0">
              <a:solidFill>
                <a:schemeClr val="dk1"/>
              </a:solidFill>
              <a:latin typeface="+mn-lt"/>
              <a:ea typeface="Palatino Linotype"/>
              <a:cs typeface="Palatino Linotype"/>
            </a:endParaRPr>
          </a:p>
          <a:p>
            <a:pPr marL="449263" indent="-449263" algn="l" eaLnBrk="1" hangingPunct="1">
              <a:lnSpc>
                <a:spcPct val="150000"/>
              </a:lnSpc>
              <a:spcBef>
                <a:spcPct val="0"/>
              </a:spcBef>
              <a:buClr>
                <a:srgbClr val="558ED5"/>
              </a:buClr>
              <a:buFont typeface="Wingdings" panose="05000000000000000000" pitchFamily="2" charset="2"/>
              <a:buChar char="§"/>
              <a:defRPr/>
            </a:pPr>
            <a:r>
              <a:rPr lang="es-ES" altLang="es-ES" sz="1800" dirty="0">
                <a:solidFill>
                  <a:schemeClr val="dk1"/>
                </a:solidFill>
                <a:latin typeface="+mn-lt"/>
                <a:ea typeface="Palatino Linotype"/>
                <a:cs typeface="Palatino Linotype"/>
              </a:rPr>
              <a:t>Análisis de los programas de trabajo de H2020 y otros programas de cooperación tecnológica internacional.</a:t>
            </a:r>
          </a:p>
          <a:p>
            <a:pPr marL="449263" indent="-449263" algn="l" eaLnBrk="1" hangingPunct="1">
              <a:lnSpc>
                <a:spcPct val="150000"/>
              </a:lnSpc>
              <a:spcBef>
                <a:spcPct val="0"/>
              </a:spcBef>
              <a:buClr>
                <a:srgbClr val="558ED5"/>
              </a:buClr>
              <a:buFont typeface="Wingdings" panose="05000000000000000000" pitchFamily="2" charset="2"/>
              <a:buChar char="§"/>
              <a:defRPr/>
            </a:pPr>
            <a:r>
              <a:rPr lang="es-ES" altLang="es-ES" sz="1800" dirty="0">
                <a:solidFill>
                  <a:schemeClr val="dk1"/>
                </a:solidFill>
                <a:latin typeface="+mn-lt"/>
                <a:ea typeface="Palatino Linotype"/>
                <a:cs typeface="Palatino Linotype"/>
              </a:rPr>
              <a:t>Estudiamos tu idea y la viabilidad del proyecto.</a:t>
            </a:r>
          </a:p>
          <a:p>
            <a:pPr marL="449263" indent="-449263" algn="l" eaLnBrk="1" hangingPunct="1">
              <a:lnSpc>
                <a:spcPct val="150000"/>
              </a:lnSpc>
              <a:spcBef>
                <a:spcPct val="0"/>
              </a:spcBef>
              <a:buClr>
                <a:srgbClr val="558ED5"/>
              </a:buClr>
              <a:buFont typeface="Wingdings" panose="05000000000000000000" pitchFamily="2" charset="2"/>
              <a:buChar char="§"/>
              <a:defRPr/>
            </a:pPr>
            <a:r>
              <a:rPr lang="es-ES" altLang="es-ES" sz="1800" dirty="0">
                <a:solidFill>
                  <a:schemeClr val="dk1"/>
                </a:solidFill>
                <a:latin typeface="+mn-lt"/>
                <a:ea typeface="Palatino Linotype"/>
                <a:cs typeface="Palatino Linotype"/>
              </a:rPr>
              <a:t>Determinación de participación.</a:t>
            </a:r>
          </a:p>
          <a:p>
            <a:pPr marL="449263" indent="-449263" algn="l" eaLnBrk="1" hangingPunct="1">
              <a:lnSpc>
                <a:spcPct val="150000"/>
              </a:lnSpc>
              <a:spcBef>
                <a:spcPct val="0"/>
              </a:spcBef>
              <a:buClr>
                <a:srgbClr val="558ED5"/>
              </a:buClr>
              <a:buFont typeface="Wingdings" panose="05000000000000000000" pitchFamily="2" charset="2"/>
              <a:buChar char="§"/>
              <a:defRPr/>
            </a:pPr>
            <a:r>
              <a:rPr lang="es-ES" altLang="es-ES" sz="1800" dirty="0">
                <a:solidFill>
                  <a:schemeClr val="dk1"/>
                </a:solidFill>
                <a:latin typeface="+mn-lt"/>
                <a:ea typeface="Palatino Linotype"/>
                <a:cs typeface="Palatino Linotype"/>
              </a:rPr>
              <a:t>Búsqueda de socios.</a:t>
            </a:r>
          </a:p>
          <a:p>
            <a:pPr marL="449263" indent="-449263" algn="l" eaLnBrk="1" hangingPunct="1">
              <a:lnSpc>
                <a:spcPct val="150000"/>
              </a:lnSpc>
              <a:spcBef>
                <a:spcPct val="0"/>
              </a:spcBef>
              <a:buClr>
                <a:srgbClr val="558ED5"/>
              </a:buClr>
              <a:buFont typeface="Wingdings" panose="05000000000000000000" pitchFamily="2" charset="2"/>
              <a:buChar char="§"/>
              <a:defRPr/>
            </a:pPr>
            <a:r>
              <a:rPr lang="es-ES" altLang="es-ES" sz="1800" dirty="0">
                <a:solidFill>
                  <a:schemeClr val="dk1"/>
                </a:solidFill>
                <a:latin typeface="+mn-lt"/>
                <a:ea typeface="Palatino Linotype"/>
                <a:cs typeface="Palatino Linotype"/>
              </a:rPr>
              <a:t>Elaboración de la propuesta.</a:t>
            </a:r>
          </a:p>
          <a:p>
            <a:pPr marL="449263" indent="-449263" algn="l" eaLnBrk="1" hangingPunct="1">
              <a:lnSpc>
                <a:spcPct val="150000"/>
              </a:lnSpc>
              <a:spcBef>
                <a:spcPct val="0"/>
              </a:spcBef>
              <a:buClr>
                <a:srgbClr val="558ED5"/>
              </a:buClr>
              <a:buFont typeface="Wingdings" panose="05000000000000000000" pitchFamily="2" charset="2"/>
              <a:buChar char="§"/>
              <a:defRPr/>
            </a:pPr>
            <a:r>
              <a:rPr lang="es-ES" altLang="es-ES" sz="1800" dirty="0">
                <a:solidFill>
                  <a:schemeClr val="dk1"/>
                </a:solidFill>
                <a:latin typeface="+mn-lt"/>
                <a:ea typeface="Palatino Linotype"/>
                <a:cs typeface="Palatino Linotype"/>
              </a:rPr>
              <a:t>Apoyo en las actividades de seguimiento y ejecución.</a:t>
            </a:r>
          </a:p>
          <a:p>
            <a:pPr marL="449263" indent="-449263" algn="l" eaLnBrk="1" hangingPunct="1">
              <a:lnSpc>
                <a:spcPct val="150000"/>
              </a:lnSpc>
              <a:spcBef>
                <a:spcPct val="0"/>
              </a:spcBef>
              <a:buClr>
                <a:srgbClr val="558ED5"/>
              </a:buClr>
              <a:buFont typeface="Wingdings" panose="05000000000000000000" pitchFamily="2" charset="2"/>
              <a:buChar char="§"/>
              <a:defRPr/>
            </a:pPr>
            <a:r>
              <a:rPr lang="es-ES" altLang="es-ES" sz="1800" dirty="0">
                <a:solidFill>
                  <a:schemeClr val="dk1"/>
                </a:solidFill>
                <a:latin typeface="+mn-lt"/>
                <a:ea typeface="Palatino Linotype"/>
                <a:cs typeface="Palatino Linotype"/>
              </a:rPr>
              <a:t>Acompañamiento en los aspectos administrativos y contractuales con la </a:t>
            </a:r>
            <a:r>
              <a:rPr lang="es-ES" altLang="es-ES" sz="1800" dirty="0" smtClean="0">
                <a:solidFill>
                  <a:schemeClr val="dk1"/>
                </a:solidFill>
                <a:latin typeface="+mn-lt"/>
                <a:ea typeface="Palatino Linotype"/>
                <a:cs typeface="Palatino Linotype"/>
              </a:rPr>
              <a:t>Comisión Europea</a:t>
            </a:r>
            <a:endParaRPr lang="es-ES" altLang="es-ES" sz="1800" spc="110" dirty="0">
              <a:solidFill>
                <a:srgbClr val="7F7F7F"/>
              </a:solidFill>
              <a:latin typeface="Century Gothic" panose="020B0502020202020204" pitchFamily="34" charset="0"/>
            </a:endParaRP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es-ES" altLang="es-ES" sz="1600" dirty="0" smtClean="0">
              <a:solidFill>
                <a:srgbClr val="7F7F7F"/>
              </a:solidFill>
              <a:latin typeface="Gotham Light" pitchFamily="50" charset="0"/>
            </a:endParaRPr>
          </a:p>
          <a:p>
            <a:pPr>
              <a:defRPr/>
            </a:pPr>
            <a:endParaRPr lang="es-ES" altLang="es-ES" sz="1400" b="1" dirty="0" smtClean="0">
              <a:solidFill>
                <a:srgbClr val="7F7F7F"/>
              </a:solidFill>
              <a:cs typeface="Calibri" panose="020F0502020204030204" pitchFamily="34" charset="0"/>
            </a:endParaRPr>
          </a:p>
          <a:p>
            <a:pPr>
              <a:defRPr/>
            </a:pPr>
            <a:endParaRPr lang="es-ES" altLang="es-ES" dirty="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377" y="4688222"/>
            <a:ext cx="29321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7"/>
          <p:cNvSpPr txBox="1">
            <a:spLocks/>
          </p:cNvSpPr>
          <p:nvPr/>
        </p:nvSpPr>
        <p:spPr>
          <a:xfrm>
            <a:off x="1420122" y="86637"/>
            <a:ext cx="7450138" cy="8016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400" b="1" kern="1200" baseline="0">
                <a:solidFill>
                  <a:srgbClr val="065096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s-ES" altLang="es-ES" dirty="0" smtClean="0"/>
              <a:t>Proyectos Europeos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307473" y="1323518"/>
            <a:ext cx="27352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/>
          <a:lstStyle>
            <a:lvl1pPr marL="171450" indent="-171450">
              <a:spcBef>
                <a:spcPct val="20000"/>
              </a:spcBef>
              <a:buClr>
                <a:srgbClr val="0066FF"/>
              </a:buClr>
              <a:buFont typeface="Wingdings" panose="05000000000000000000" pitchFamily="2" charset="2"/>
              <a:buChar char="§"/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FF"/>
              </a:buClr>
              <a:buFont typeface="Wingdings" panose="05000000000000000000" pitchFamily="2" charset="2"/>
              <a:buChar char="§"/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FF"/>
              </a:buClr>
              <a:buFont typeface="Wingdings" panose="05000000000000000000" pitchFamily="2" charset="2"/>
              <a:buChar char="§"/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FF"/>
              </a:buClr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s-ES" altLang="es-ES" sz="20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Últimos proyectos:</a:t>
            </a:r>
          </a:p>
        </p:txBody>
      </p:sp>
      <p:pic>
        <p:nvPicPr>
          <p:cNvPr id="6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t="9517"/>
          <a:stretch>
            <a:fillRect/>
          </a:stretch>
        </p:blipFill>
        <p:spPr bwMode="auto">
          <a:xfrm>
            <a:off x="4633075" y="2776915"/>
            <a:ext cx="261302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nexosproject.eu/sites/default/files/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74" y="3670274"/>
            <a:ext cx="28797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44" y="1309687"/>
            <a:ext cx="1092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0" t="17496" r="18417" b="23891"/>
          <a:stretch>
            <a:fillRect/>
          </a:stretch>
        </p:blipFill>
        <p:spPr bwMode="auto">
          <a:xfrm>
            <a:off x="1326641" y="1325026"/>
            <a:ext cx="27193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3" t="63474" r="54630" b="14435"/>
          <a:stretch>
            <a:fillRect/>
          </a:stretch>
        </p:blipFill>
        <p:spPr bwMode="auto">
          <a:xfrm>
            <a:off x="7081557" y="1346499"/>
            <a:ext cx="28019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325005" y="4263748"/>
            <a:ext cx="472265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pc="110" dirty="0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Mejora de la cobertura espacial y temporal, la resolución y calidad de las observaciones marinas a través de sensores eficientes en coste, innovadores e interoperables entre si, desplegables en distintas plataformas.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410643" y="1850753"/>
            <a:ext cx="47013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pc="110" dirty="0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Incrementar las capacidades de innovación y cooperación de los actores en el Mediterráneo a través de la promoción de un clúster transnacional en Energías Renovables Marinas.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145191" y="3764041"/>
            <a:ext cx="60923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pc="110" dirty="0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Estudiar la viabilidad técnica y </a:t>
            </a:r>
            <a:r>
              <a:rPr lang="es-ES" spc="110" dirty="0" smtClean="0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económica </a:t>
            </a:r>
            <a:r>
              <a:rPr lang="es-ES" spc="110" dirty="0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 actividades de diversificación pesquera en un barco retirado de la pesca.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370509" y="5529597"/>
            <a:ext cx="50657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pc="110" dirty="0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Uso de herramientas y metodologías de diseño innovadoras para el desarrollo de tres nuevos conceptos de barcos.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81765" y="2074229"/>
            <a:ext cx="387191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pc="110" dirty="0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Fomentar la cooperación entre los Estados Miembros para la implementación de la Directiva Marina en particular del Descriptor 11 – Ruido submarino.</a:t>
            </a:r>
          </a:p>
        </p:txBody>
      </p:sp>
    </p:spTree>
    <p:extLst>
      <p:ext uri="{BB962C8B-B14F-4D97-AF65-F5344CB8AC3E}">
        <p14:creationId xmlns:p14="http://schemas.microsoft.com/office/powerpoint/2010/main" val="294221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636504" y="602748"/>
            <a:ext cx="10556786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r>
              <a:rPr lang="es-ES" altLang="es-ES" sz="2800" dirty="0"/>
              <a:t>Programas de financiación de interés para Energías Renovables</a:t>
            </a:r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1" t="7529" r="31511" b="7529"/>
          <a:stretch>
            <a:fillRect/>
          </a:stretch>
        </p:blipFill>
        <p:spPr bwMode="auto">
          <a:xfrm>
            <a:off x="7330507" y="4927668"/>
            <a:ext cx="2016125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 descr="Image result for h2020"/>
          <p:cNvSpPr>
            <a:spLocks noChangeAspect="1" noChangeArrowheads="1"/>
          </p:cNvSpPr>
          <p:nvPr/>
        </p:nvSpPr>
        <p:spPr bwMode="auto">
          <a:xfrm>
            <a:off x="619599" y="374151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ES" altLang="es-ES"/>
          </a:p>
        </p:txBody>
      </p:sp>
      <p:pic>
        <p:nvPicPr>
          <p:cNvPr id="6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99" y="1376938"/>
            <a:ext cx="30956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724" y="1420768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11" y="2554243"/>
            <a:ext cx="35337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350" y="2941705"/>
            <a:ext cx="32766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1" y="3756093"/>
            <a:ext cx="38957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937" y="3521139"/>
            <a:ext cx="1905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38" y="5047464"/>
            <a:ext cx="52768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5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9852" y="328832"/>
            <a:ext cx="5541273" cy="985667"/>
          </a:xfrm>
        </p:spPr>
        <p:txBody>
          <a:bodyPr>
            <a:noAutofit/>
          </a:bodyPr>
          <a:lstStyle/>
          <a:p>
            <a:r>
              <a:rPr lang="en-US" sz="7200" b="1" dirty="0"/>
              <a:t>PELAGOS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1141" y="1518178"/>
            <a:ext cx="4459939" cy="5708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en-US" sz="6000" b="1" dirty="0">
              <a:solidFill>
                <a:srgbClr val="002060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80" y="125154"/>
            <a:ext cx="5384928" cy="1393024"/>
          </a:xfrm>
          <a:prstGeom prst="rect">
            <a:avLst/>
          </a:prstGeom>
        </p:spPr>
      </p:pic>
      <p:pic>
        <p:nvPicPr>
          <p:cNvPr id="1026" name="Imagen 3" descr="Descripción: Centro Tecnológico Naval y del M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477"/>
            <a:ext cx="11939705" cy="95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431369" y="1664668"/>
            <a:ext cx="100017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0">
              <a:spcAft>
                <a:spcPts val="0"/>
              </a:spcAft>
            </a:pPr>
            <a:r>
              <a:rPr lang="es-ES" sz="3600" dirty="0" smtClean="0">
                <a:solidFill>
                  <a:srgbClr val="065096"/>
                </a:solidFill>
              </a:rPr>
              <a:t>Carlos Moyano Martín</a:t>
            </a:r>
            <a:endParaRPr lang="es-ES" sz="3600" dirty="0">
              <a:solidFill>
                <a:srgbClr val="065096"/>
              </a:solidFill>
            </a:endParaRPr>
          </a:p>
          <a:p>
            <a:pPr marL="261938" indent="0">
              <a:spcAft>
                <a:spcPts val="0"/>
              </a:spcAft>
            </a:pPr>
            <a:endParaRPr lang="es-ES" sz="2800" dirty="0" smtClean="0">
              <a:solidFill>
                <a:srgbClr val="065096"/>
              </a:solidFill>
            </a:endParaRPr>
          </a:p>
          <a:p>
            <a:pPr marL="261938" indent="0">
              <a:spcAft>
                <a:spcPts val="0"/>
              </a:spcAft>
            </a:pPr>
            <a:r>
              <a:rPr lang="es-ES" sz="2800" dirty="0" err="1" smtClean="0">
                <a:solidFill>
                  <a:srgbClr val="065096"/>
                </a:solidFill>
              </a:rPr>
              <a:t>Area</a:t>
            </a:r>
            <a:r>
              <a:rPr lang="es-ES" sz="2800" dirty="0" smtClean="0">
                <a:solidFill>
                  <a:srgbClr val="065096"/>
                </a:solidFill>
              </a:rPr>
              <a:t> Naval e Industrial</a:t>
            </a:r>
            <a:r>
              <a:rPr lang="es-ES" sz="2000" dirty="0">
                <a:solidFill>
                  <a:srgbClr val="065096"/>
                </a:solidFill>
              </a:rPr>
              <a:t/>
            </a:r>
            <a:br>
              <a:rPr lang="es-ES" sz="2000" dirty="0">
                <a:solidFill>
                  <a:srgbClr val="065096"/>
                </a:solidFill>
              </a:rPr>
            </a:br>
            <a:r>
              <a:rPr lang="es-ES" dirty="0">
                <a:solidFill>
                  <a:srgbClr val="065096"/>
                </a:solidFill>
              </a:rPr>
              <a:t>Centro Tecnológico Naval y del Mar</a:t>
            </a:r>
            <a:br>
              <a:rPr lang="es-ES" dirty="0">
                <a:solidFill>
                  <a:srgbClr val="065096"/>
                </a:solidFill>
              </a:rPr>
            </a:br>
            <a:r>
              <a:rPr lang="es-ES" dirty="0">
                <a:solidFill>
                  <a:srgbClr val="065096"/>
                </a:solidFill>
              </a:rPr>
              <a:t>Parque Tecnológico de Fuente Álamo</a:t>
            </a:r>
            <a:br>
              <a:rPr lang="es-ES" dirty="0">
                <a:solidFill>
                  <a:srgbClr val="065096"/>
                </a:solidFill>
              </a:rPr>
            </a:br>
            <a:r>
              <a:rPr lang="es-ES" dirty="0">
                <a:solidFill>
                  <a:srgbClr val="065096"/>
                </a:solidFill>
              </a:rPr>
              <a:t>Ctra. El Estrecho-</a:t>
            </a:r>
            <a:r>
              <a:rPr lang="es-ES" dirty="0" err="1">
                <a:solidFill>
                  <a:srgbClr val="065096"/>
                </a:solidFill>
              </a:rPr>
              <a:t>Lobosillo</a:t>
            </a:r>
            <a:r>
              <a:rPr lang="es-ES" dirty="0">
                <a:solidFill>
                  <a:srgbClr val="065096"/>
                </a:solidFill>
              </a:rPr>
              <a:t>, km. 2</a:t>
            </a:r>
            <a:br>
              <a:rPr lang="es-ES" dirty="0">
                <a:solidFill>
                  <a:srgbClr val="065096"/>
                </a:solidFill>
              </a:rPr>
            </a:br>
            <a:r>
              <a:rPr lang="es-ES" dirty="0">
                <a:solidFill>
                  <a:srgbClr val="065096"/>
                </a:solidFill>
              </a:rPr>
              <a:t>CP: 30320 Fuente Álamo (Murcia)</a:t>
            </a:r>
          </a:p>
          <a:p>
            <a:pPr marL="261938" indent="0">
              <a:spcAft>
                <a:spcPts val="0"/>
              </a:spcAft>
            </a:pPr>
            <a:endParaRPr lang="es-ES" sz="1600" dirty="0">
              <a:solidFill>
                <a:srgbClr val="065096"/>
              </a:solidFill>
            </a:endParaRPr>
          </a:p>
          <a:p>
            <a:pPr marL="261938" indent="0">
              <a:spcAft>
                <a:spcPts val="0"/>
              </a:spcAft>
            </a:pPr>
            <a:r>
              <a:rPr lang="es-ES" dirty="0" err="1">
                <a:solidFill>
                  <a:srgbClr val="065096"/>
                </a:solidFill>
              </a:rPr>
              <a:t>Tfno</a:t>
            </a:r>
            <a:r>
              <a:rPr lang="es-ES" dirty="0">
                <a:solidFill>
                  <a:srgbClr val="065096"/>
                </a:solidFill>
              </a:rPr>
              <a:t>: +34 968 197521</a:t>
            </a:r>
            <a:br>
              <a:rPr lang="es-ES" dirty="0">
                <a:solidFill>
                  <a:srgbClr val="065096"/>
                </a:solidFill>
              </a:rPr>
            </a:br>
            <a:r>
              <a:rPr lang="es-ES" dirty="0">
                <a:solidFill>
                  <a:srgbClr val="065096"/>
                </a:solidFill>
              </a:rPr>
              <a:t>Fax: +34 968 197516</a:t>
            </a:r>
            <a:br>
              <a:rPr lang="es-ES" dirty="0">
                <a:solidFill>
                  <a:srgbClr val="065096"/>
                </a:solidFill>
              </a:rPr>
            </a:br>
            <a:r>
              <a:rPr lang="es-ES" dirty="0">
                <a:solidFill>
                  <a:srgbClr val="065096"/>
                </a:solidFill>
              </a:rPr>
              <a:t>Mail: carlosmoyano@ctnaval.com</a:t>
            </a:r>
            <a:endParaRPr lang="es-ES" sz="3200" dirty="0">
              <a:solidFill>
                <a:srgbClr val="065096"/>
              </a:solidFill>
            </a:endParaRPr>
          </a:p>
          <a:p>
            <a:pPr marL="261938" indent="0">
              <a:spcAft>
                <a:spcPts val="0"/>
              </a:spcAft>
            </a:pPr>
            <a:r>
              <a:rPr lang="es-ES" dirty="0">
                <a:solidFill>
                  <a:srgbClr val="065096"/>
                </a:solidFill>
              </a:rPr>
              <a:t>Web: www.ctnaval.com </a:t>
            </a:r>
            <a:endParaRPr lang="es-ES" sz="3200" dirty="0">
              <a:solidFill>
                <a:srgbClr val="0650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0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2378173" y="160933"/>
            <a:ext cx="9813827" cy="7964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31818"/>
              </a:lnSpc>
              <a:spcBef>
                <a:spcPts val="0"/>
              </a:spcBef>
              <a:buClr>
                <a:srgbClr val="065096"/>
              </a:buClr>
              <a:buSzPct val="25000"/>
              <a:buFont typeface="Montserrat"/>
              <a:buNone/>
            </a:pPr>
            <a:r>
              <a:rPr lang="es-ES" sz="4400" b="1" i="0" u="none" strike="noStrike" cap="none" dirty="0" smtClean="0">
                <a:solidFill>
                  <a:srgbClr val="065096"/>
                </a:solidFill>
                <a:latin typeface="Montserrat"/>
                <a:ea typeface="Montserrat"/>
                <a:cs typeface="Montserrat"/>
                <a:sym typeface="Montserrat"/>
              </a:rPr>
              <a:t>Índice de la presentación  </a:t>
            </a:r>
            <a:endParaRPr lang="es-ES" sz="4400" b="1" i="0" u="none" strike="noStrike" cap="none" dirty="0">
              <a:solidFill>
                <a:srgbClr val="0650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2594645" y="1926771"/>
            <a:ext cx="5850855" cy="31786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3AC2D1"/>
              </a:buClr>
              <a:buSzPct val="100000"/>
              <a:buFont typeface="Noto Sans Symbols"/>
              <a:buChar char="☐"/>
            </a:pPr>
            <a:r>
              <a:rPr lang="es-ES" sz="2400" b="0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Objetivos del Proyecto PELAGOS 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3AC2D1"/>
              </a:buClr>
              <a:buSzPct val="100000"/>
              <a:buFont typeface="Noto Sans Symbols"/>
              <a:buChar char="☐"/>
            </a:pPr>
            <a:r>
              <a:rPr lang="es-ES" sz="2400" b="0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Estructura del Consorcio 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3AC2D1"/>
              </a:buClr>
              <a:buSzPct val="100000"/>
              <a:buFont typeface="Noto Sans Symbols"/>
              <a:buChar char="☐"/>
            </a:pPr>
            <a:r>
              <a:rPr lang="es-ES" sz="2400" b="0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Plan de acción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3AC2D1"/>
              </a:buClr>
              <a:buSzPct val="100000"/>
              <a:buFont typeface="Noto Sans Symbols"/>
              <a:buChar char="☐"/>
            </a:pPr>
            <a:r>
              <a:rPr lang="es-ES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Calendario de eventos</a:t>
            </a:r>
            <a:endParaRPr lang="es-ES" sz="24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2437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802262" y="235810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7878"/>
              </a:lnSpc>
              <a:spcBef>
                <a:spcPts val="0"/>
              </a:spcBef>
              <a:buClr>
                <a:srgbClr val="0070C0"/>
              </a:buClr>
              <a:buSzPct val="25000"/>
              <a:buFont typeface="Montserrat"/>
              <a:buNone/>
            </a:pPr>
            <a:r>
              <a:rPr lang="es-ES" sz="6600" b="1" i="0" u="none" strike="noStrike" cap="none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  <a:endParaRPr lang="es-ES" sz="6600" b="1" i="0" u="none" strike="noStrike" cap="none" dirty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8302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2175664" y="246432"/>
            <a:ext cx="8596668" cy="6813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l">
              <a:lnSpc>
                <a:spcPct val="131818"/>
              </a:lnSpc>
              <a:spcBef>
                <a:spcPts val="0"/>
              </a:spcBef>
              <a:buClr>
                <a:srgbClr val="065096"/>
              </a:buClr>
              <a:buSzPct val="25000"/>
            </a:pPr>
            <a:r>
              <a:rPr lang="es-ES_tradnl" dirty="0">
                <a:latin typeface="Montserrat"/>
                <a:ea typeface="Montserrat"/>
                <a:cs typeface="Montserrat"/>
                <a:sym typeface="Montserrat"/>
              </a:rPr>
              <a:t>Resultados</a:t>
            </a: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dirty="0">
                <a:latin typeface="Montserrat"/>
                <a:ea typeface="Montserrat"/>
                <a:cs typeface="Montserrat"/>
                <a:sym typeface="Montserrat"/>
              </a:rPr>
              <a:t>esperados</a:t>
            </a:r>
          </a:p>
        </p:txBody>
      </p:sp>
      <p:sp>
        <p:nvSpPr>
          <p:cNvPr id="163" name="Shape 163"/>
          <p:cNvSpPr/>
          <p:nvPr/>
        </p:nvSpPr>
        <p:spPr>
          <a:xfrm>
            <a:off x="604807" y="1522273"/>
            <a:ext cx="10811746" cy="47843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just" rtl="0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rabicPeriod"/>
            </a:pPr>
            <a:r>
              <a:rPr lang="es-ES" sz="2800" b="1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Impulso de la explotación comercial</a:t>
            </a:r>
            <a:r>
              <a:rPr lang="es-ES" sz="2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s-ES" sz="28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 los resultados de </a:t>
            </a:r>
            <a:r>
              <a:rPr lang="es-ES" sz="2800" b="1" dirty="0" smtClean="0">
                <a:solidFill>
                  <a:srgbClr val="0070C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investigación e innovación de </a:t>
            </a:r>
            <a:r>
              <a:rPr lang="es-ES" sz="2800" b="1" i="1" dirty="0" smtClean="0">
                <a:solidFill>
                  <a:srgbClr val="0070C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Blue Energy </a:t>
            </a:r>
            <a:r>
              <a:rPr lang="es-ES" sz="2800" b="1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 los participantes de los países del Mediterráneo</a:t>
            </a:r>
            <a:r>
              <a:rPr lang="es-ES" sz="28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a lo largo de la cadena de valor.</a:t>
            </a:r>
          </a:p>
          <a:p>
            <a:pPr marL="514350" marR="0" lvl="0" indent="-514350" algn="just" rtl="0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rabicPeriod"/>
            </a:pPr>
            <a:endParaRPr lang="es-ES" dirty="0" smtClean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514350" lvl="0" indent="-514350" algn="just">
              <a:buClr>
                <a:schemeClr val="dk1"/>
              </a:buClr>
              <a:buSzPct val="100000"/>
              <a:buFont typeface="Century Gothic"/>
              <a:buAutoNum type="arabicPeriod"/>
            </a:pPr>
            <a:r>
              <a:rPr lang="es-ES" sz="2800" b="1" i="0" u="none" strike="noStrike" cap="none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Aumento de la cooperación nacional y transnacional </a:t>
            </a:r>
            <a:r>
              <a:rPr lang="es-ES" sz="2800" b="0" i="0" u="none" strike="noStrike" cap="none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entre </a:t>
            </a:r>
            <a:r>
              <a:rPr lang="es-ES" sz="2800" dirty="0">
                <a:solidFill>
                  <a:schemeClr val="dk1"/>
                </a:solidFill>
                <a:ea typeface="Palatino Linotype"/>
                <a:cs typeface="Palatino Linotype"/>
                <a:sym typeface="Palatino Linotype"/>
              </a:rPr>
              <a:t>los participantes </a:t>
            </a:r>
            <a:r>
              <a:rPr lang="es-ES" sz="2800" dirty="0" smtClean="0">
                <a:solidFill>
                  <a:schemeClr val="dk1"/>
                </a:solidFill>
                <a:ea typeface="Palatino Linotype"/>
                <a:cs typeface="Palatino Linotype"/>
                <a:sym typeface="Palatino Linotype"/>
              </a:rPr>
              <a:t>en el ámbito de</a:t>
            </a:r>
            <a:r>
              <a:rPr lang="es-ES" sz="2800" b="0" i="0" u="none" strike="noStrike" cap="none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s-ES" sz="2800" b="0" i="1" u="none" strike="noStrike" cap="none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Blue </a:t>
            </a:r>
            <a:r>
              <a:rPr lang="es-ES" sz="2800" b="0" i="1" u="none" strike="noStrike" cap="none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Energy</a:t>
            </a:r>
            <a:r>
              <a:rPr lang="es-ES" sz="2800" b="0" i="1" u="none" strike="noStrike" cap="none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</a:t>
            </a:r>
            <a:r>
              <a:rPr lang="es-ES" sz="2800" b="0" u="none" strike="noStrike" cap="none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ofreciendo </a:t>
            </a:r>
            <a:r>
              <a:rPr lang="es-ES" sz="2800" b="1" dirty="0" smtClean="0">
                <a:solidFill>
                  <a:srgbClr val="0070C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servicios de apoyo</a:t>
            </a:r>
            <a:r>
              <a:rPr lang="es-ES" sz="28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comunes a sus miembros.</a:t>
            </a:r>
            <a:endParaRPr lang="es-ES" sz="2800" b="0" i="0" u="none" strike="noStrike" cap="none" dirty="0" smtClean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514350" marR="0" lvl="0" indent="-514350" algn="just" rtl="0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rabicPeriod"/>
            </a:pPr>
            <a:endParaRPr lang="es-ES" b="0" i="0" u="none" strike="noStrike" cap="none" dirty="0" smtClean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514350" marR="0" lvl="0" indent="-514350" algn="just" rtl="0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rabicPeriod"/>
            </a:pPr>
            <a:r>
              <a:rPr lang="es-ES" sz="2800" b="1" i="0" u="none" strike="noStrike" cap="none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Acelerar el despliegue de soluciones de </a:t>
            </a:r>
            <a:r>
              <a:rPr lang="es-ES" sz="2800" b="1" i="1" u="none" strike="noStrike" cap="none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Blue Energy </a:t>
            </a:r>
            <a:r>
              <a:rPr lang="es-ES" sz="2800" b="0" u="none" strike="noStrike" cap="none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 el sector de las </a:t>
            </a:r>
            <a:r>
              <a:rPr lang="es-ES" sz="2800" b="1" dirty="0" smtClean="0">
                <a:solidFill>
                  <a:srgbClr val="0070C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industrias </a:t>
            </a:r>
            <a:r>
              <a:rPr lang="es-ES" sz="2800" b="1" dirty="0">
                <a:solidFill>
                  <a:srgbClr val="0070C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marítimas</a:t>
            </a:r>
            <a:r>
              <a:rPr lang="es-ES" sz="2800" b="0" u="none" strike="noStrike" cap="none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s-ES" sz="2800" b="1" dirty="0" smtClean="0">
                <a:solidFill>
                  <a:srgbClr val="0070C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 el área del Mediterráneo, </a:t>
            </a:r>
            <a:r>
              <a:rPr lang="es-ES" sz="2800" b="0" u="none" strike="noStrike" cap="none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atrayendo al sector privado, gobierno y la propia sociedad civil.</a:t>
            </a:r>
            <a:endParaRPr lang="es-ES" sz="2800" b="0" i="0" u="none" strike="noStrike" cap="none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6131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2175663" y="246432"/>
            <a:ext cx="9060905" cy="6813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l">
              <a:lnSpc>
                <a:spcPct val="131818"/>
              </a:lnSpc>
              <a:spcBef>
                <a:spcPts val="0"/>
              </a:spcBef>
              <a:buClr>
                <a:srgbClr val="065096"/>
              </a:buClr>
              <a:buSzPct val="25000"/>
            </a:pPr>
            <a:r>
              <a:rPr lang="es-ES" dirty="0" smtClean="0">
                <a:latin typeface="Montserrat"/>
                <a:ea typeface="Montserrat"/>
                <a:cs typeface="Montserrat"/>
                <a:sym typeface="Montserrat"/>
              </a:rPr>
              <a:t>Beneficios de pertenecer al HUB </a:t>
            </a:r>
            <a:endParaRPr lang="es-ES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620849" y="1490189"/>
            <a:ext cx="10811746" cy="47843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just" rtl="0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rabicPeriod"/>
            </a:pPr>
            <a:r>
              <a:rPr lang="es-ES" sz="2800" b="1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Influir en el </a:t>
            </a:r>
            <a:r>
              <a:rPr lang="es-ES" sz="2800" b="1" dirty="0">
                <a:solidFill>
                  <a:srgbClr val="0070C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diseño y desarrollo del HUB Español </a:t>
            </a:r>
            <a:r>
              <a:rPr lang="es-ES" sz="2800" b="1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 PELAGOS.</a:t>
            </a:r>
          </a:p>
          <a:p>
            <a:pPr marL="514350" marR="0" lvl="0" indent="-514350" algn="just" rtl="0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rabicPeriod"/>
            </a:pPr>
            <a:endParaRPr lang="es-ES" sz="2800" b="1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514350" marR="0" lvl="0" indent="-514350" algn="just" rtl="0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rabicPeriod"/>
            </a:pPr>
            <a:r>
              <a:rPr lang="es-ES" sz="2800" b="1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Reforzar la </a:t>
            </a:r>
            <a:r>
              <a:rPr lang="es-ES" sz="2800" b="1" dirty="0">
                <a:solidFill>
                  <a:srgbClr val="0070C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conexión con los principales actores del sector de EERRM en el ámbito del Mediterráneo</a:t>
            </a:r>
            <a:r>
              <a:rPr lang="es-ES" sz="2800" b="1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para intercambiar conocimiento técnico, metodologías de trabajo, desafíos y tendencias dentro del sector.</a:t>
            </a:r>
          </a:p>
          <a:p>
            <a:pPr marL="514350" marR="0" lvl="0" indent="-514350" algn="just" rtl="0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rabicPeriod"/>
            </a:pPr>
            <a:endParaRPr lang="es-ES" sz="2800" b="1" dirty="0" smtClean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514350" marR="0" lvl="0" indent="-514350" algn="just" rtl="0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  <a:buAutoNum type="arabicPeriod"/>
            </a:pPr>
            <a:r>
              <a:rPr lang="es-ES" sz="2800" b="1" i="0" u="none" strike="noStrike" cap="none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Promover y formar parte de </a:t>
            </a:r>
            <a:r>
              <a:rPr lang="es-ES" sz="2800" b="1" dirty="0">
                <a:solidFill>
                  <a:srgbClr val="0070C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forma preferente las futuras iniciativas y proyectos desarrollados por los diferentes HUB </a:t>
            </a:r>
            <a:r>
              <a:rPr lang="es-ES" sz="2800" b="1" i="0" u="none" strike="noStrike" cap="none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 el ámbito del </a:t>
            </a:r>
            <a:r>
              <a:rPr lang="es-ES" sz="2800" b="1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proyecto PELAGOS y otros de </a:t>
            </a:r>
            <a:r>
              <a:rPr lang="es-ES" sz="2800" b="1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Interreg</a:t>
            </a:r>
            <a:r>
              <a:rPr lang="es-ES" sz="2800" b="1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MED.</a:t>
            </a:r>
            <a:endParaRPr lang="es-ES" b="0" i="0" u="none" strike="noStrike" cap="none" dirty="0" smtClean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20518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diterranean Sea : free map, free blank map, free outline map, free base map : coas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t="14821" r="20128" b="26801"/>
          <a:stretch/>
        </p:blipFill>
        <p:spPr bwMode="auto">
          <a:xfrm>
            <a:off x="995387" y="1611087"/>
            <a:ext cx="8845299" cy="455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2277534" y="251944"/>
            <a:ext cx="8596668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l">
              <a:lnSpc>
                <a:spcPct val="131818"/>
              </a:lnSpc>
              <a:spcBef>
                <a:spcPts val="0"/>
              </a:spcBef>
              <a:buClr>
                <a:srgbClr val="065096"/>
              </a:buClr>
              <a:buSzPct val="25000"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Consorcio [1/2]</a:t>
            </a:r>
          </a:p>
        </p:txBody>
      </p:sp>
      <p:pic>
        <p:nvPicPr>
          <p:cNvPr id="4" name="Picture 4" descr="ttp://www.bologna.enea.it/ambtd/regi-lagni/Regi_Lagni_up-to-date_2010/ene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99" y="3525392"/>
            <a:ext cx="1764002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tp://www.cres.gr/st-escos/cres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472" y="3332563"/>
            <a:ext cx="716682" cy="38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ttps://upload.wikimedia.org/wikipedia/en/thumb/c/ce/University_of_Zagreb_logo.svg/271px-University_of_Z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888" y="254047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tps://www.euromarinenetwork.eu/sites/default/files/styles/medium/public/organisation_logo/17.png?itok=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08" y="3743540"/>
            <a:ext cx="695617" cy="69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tps://assets-b2matchgmbh.netdna-ssl.com/participants/000/294/798/logo/large.png?145950394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468" y="4501043"/>
            <a:ext cx="799830" cy="37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tp://www.siplab.fct.ualg.pt/images/logo_ual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4117738"/>
            <a:ext cx="1109078" cy="36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ttp://www.cmc-project.eu/site/wp-content/uploads/2013/07/pp01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2" b="30667"/>
          <a:stretch/>
        </p:blipFill>
        <p:spPr bwMode="auto">
          <a:xfrm>
            <a:off x="6083927" y="4247150"/>
            <a:ext cx="1648545" cy="38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tp://en.incubateurpacaest.org/var/website/storage/images/media/images/partenaires/tvt-logo-coul.jpg2/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127" y="2942181"/>
            <a:ext cx="7056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23" y="2501155"/>
            <a:ext cx="483650" cy="44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2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2246047" y="240735"/>
            <a:ext cx="8596668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l">
              <a:lnSpc>
                <a:spcPct val="131818"/>
              </a:lnSpc>
              <a:spcBef>
                <a:spcPts val="0"/>
              </a:spcBef>
              <a:buClr>
                <a:srgbClr val="065096"/>
              </a:buClr>
              <a:buSzPct val="25000"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Consorcio [2/2]</a:t>
            </a:r>
          </a:p>
        </p:txBody>
      </p:sp>
      <p:graphicFrame>
        <p:nvGraphicFramePr>
          <p:cNvPr id="180" name="Shape 180"/>
          <p:cNvGraphicFramePr/>
          <p:nvPr>
            <p:extLst>
              <p:ext uri="{D42A27DB-BD31-4B8C-83A1-F6EECF244321}">
                <p14:modId xmlns:p14="http://schemas.microsoft.com/office/powerpoint/2010/main" val="1373038985"/>
              </p:ext>
            </p:extLst>
          </p:nvPr>
        </p:nvGraphicFramePr>
        <p:xfrm>
          <a:off x="6753825" y="1574735"/>
          <a:ext cx="4915661" cy="414414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915661"/>
              </a:tblGrid>
              <a:tr h="438665">
                <a:tc>
                  <a:txBody>
                    <a:bodyPr/>
                    <a:lstStyle/>
                    <a:p>
                      <a:pPr marL="174625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ES" sz="2000" u="none" strike="noStrike" cap="none" noProof="0" dirty="0" smtClean="0">
                          <a:solidFill>
                            <a:schemeClr val="bg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Participantes asociados:</a:t>
                      </a:r>
                      <a:endParaRPr lang="es-ES" sz="2000" u="none" strike="noStrike" cap="none" noProof="0" dirty="0">
                        <a:solidFill>
                          <a:schemeClr val="bg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096"/>
                    </a:solidFill>
                  </a:tcPr>
                </a:tc>
              </a:tr>
              <a:tr h="506706">
                <a:tc>
                  <a:txBody>
                    <a:bodyPr/>
                    <a:lstStyle/>
                    <a:p>
                      <a:pPr marL="174625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70C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French Maritime </a:t>
                      </a:r>
                      <a:r>
                        <a:rPr lang="en-US" sz="1400" b="1" i="0" u="none" strike="noStrike" cap="none" dirty="0" smtClean="0">
                          <a:solidFill>
                            <a:srgbClr val="0070C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Clúster </a:t>
                      </a:r>
                      <a:r>
                        <a:rPr lang="en-US" sz="1400" b="1" i="0" u="none" strike="noStrike" cap="none" dirty="0">
                          <a:solidFill>
                            <a:srgbClr val="0070C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FR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506706">
                <a:tc>
                  <a:txBody>
                    <a:bodyPr/>
                    <a:lstStyle/>
                    <a:p>
                      <a:pPr marL="174625" marR="0" lvl="0" indent="0" algn="l" rtl="0">
                        <a:spcBef>
                          <a:spcPts val="0"/>
                        </a:spcBef>
                        <a:buSzPct val="25000"/>
                        <a:buNone/>
                        <a:tabLst>
                          <a:tab pos="174625" algn="l"/>
                        </a:tabLst>
                      </a:pPr>
                      <a:r>
                        <a:rPr lang="en-US" sz="1400" b="1" i="0" u="none" strike="noStrike" kern="1200" cap="none" dirty="0">
                          <a:solidFill>
                            <a:srgbClr val="0070C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Marine South East Limited UK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506706">
                <a:tc>
                  <a:txBody>
                    <a:bodyPr/>
                    <a:lstStyle/>
                    <a:p>
                      <a:pPr marL="174625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70C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N</a:t>
                      </a:r>
                      <a:r>
                        <a:rPr lang="en-US" sz="1400" b="1" i="0" u="none" strike="noStrike" kern="1200" cap="none" dirty="0">
                          <a:solidFill>
                            <a:srgbClr val="0070C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Y</a:t>
                      </a:r>
                      <a:r>
                        <a:rPr lang="en-US" sz="1400" b="1" i="0" u="none" strike="noStrike" cap="none" dirty="0">
                          <a:solidFill>
                            <a:srgbClr val="0070C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M Association (Murcia Maritime </a:t>
                      </a:r>
                      <a:r>
                        <a:rPr lang="en-US" sz="1400" b="1" i="0" u="none" strike="noStrike" cap="none" dirty="0" smtClean="0">
                          <a:solidFill>
                            <a:srgbClr val="0070C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Clúster</a:t>
                      </a:r>
                      <a:r>
                        <a:rPr lang="en-US" sz="1400" b="1" i="0" u="none" strike="noStrike" cap="none" dirty="0">
                          <a:solidFill>
                            <a:srgbClr val="0070C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) 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506706">
                <a:tc>
                  <a:txBody>
                    <a:bodyPr/>
                    <a:lstStyle/>
                    <a:p>
                      <a:pPr marL="174625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70C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University College Cork – MaREI Centre 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400360">
                <a:tc>
                  <a:txBody>
                    <a:bodyPr/>
                    <a:lstStyle/>
                    <a:p>
                      <a:pPr marL="174625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70C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AZTI Foundation 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412667">
                <a:tc>
                  <a:txBody>
                    <a:bodyPr/>
                    <a:lstStyle/>
                    <a:p>
                      <a:pPr marL="174625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ES" sz="1400" b="1" i="0" u="none" strike="noStrike" kern="1200" cap="none" noProof="0" dirty="0" smtClean="0">
                          <a:solidFill>
                            <a:schemeClr val="bg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Instituto</a:t>
                      </a:r>
                      <a:r>
                        <a:rPr lang="es-ES" sz="1400" b="1" i="0" u="none" strike="noStrike" kern="1200" cap="none" baseline="0" noProof="0" dirty="0" smtClean="0">
                          <a:solidFill>
                            <a:schemeClr val="bg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de Fomento de la Región de Murcia</a:t>
                      </a:r>
                      <a:endParaRPr lang="es-ES" sz="1400" b="1" i="0" u="none" strike="noStrike" kern="1200" cap="none" noProof="0" dirty="0">
                        <a:solidFill>
                          <a:schemeClr val="bg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096"/>
                    </a:solidFill>
                  </a:tcPr>
                </a:tc>
              </a:tr>
              <a:tr h="358923">
                <a:tc>
                  <a:txBody>
                    <a:bodyPr/>
                    <a:lstStyle/>
                    <a:p>
                      <a:pPr marL="174625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70C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Region of North Aegean GR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506706">
                <a:tc>
                  <a:txBody>
                    <a:bodyPr/>
                    <a:lstStyle/>
                    <a:p>
                      <a:pPr marL="174625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70C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Cyprus Energy Agency 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Shape 174"/>
          <p:cNvGraphicFramePr/>
          <p:nvPr>
            <p:extLst>
              <p:ext uri="{D42A27DB-BD31-4B8C-83A1-F6EECF244321}">
                <p14:modId xmlns:p14="http://schemas.microsoft.com/office/powerpoint/2010/main" val="505904552"/>
              </p:ext>
            </p:extLst>
          </p:nvPr>
        </p:nvGraphicFramePr>
        <p:xfrm>
          <a:off x="812800" y="1610956"/>
          <a:ext cx="5592682" cy="414414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592682"/>
              </a:tblGrid>
              <a:tr h="355213">
                <a:tc>
                  <a:txBody>
                    <a:bodyPr/>
                    <a:lstStyle/>
                    <a:p>
                      <a:pPr marL="174625" marR="0" lvl="0" indent="0" algn="l" defTabSz="914400" rtl="0" eaLnBrk="1" latinLnBrk="0" hangingPunct="1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ES" sz="2000" u="none" strike="noStrike" kern="1200" cap="none" noProof="0" dirty="0" smtClean="0">
                          <a:solidFill>
                            <a:schemeClr val="bg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Socios principales:</a:t>
                      </a:r>
                      <a:endParaRPr lang="es-ES" sz="2000" u="none" strike="noStrike" kern="1200" cap="none" noProof="0" dirty="0">
                        <a:solidFill>
                          <a:schemeClr val="bg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anchor="ctr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096"/>
                    </a:solidFill>
                  </a:tcPr>
                </a:tc>
              </a:tr>
              <a:tr h="374536">
                <a:tc>
                  <a:txBody>
                    <a:bodyPr/>
                    <a:lstStyle/>
                    <a:p>
                      <a:pPr marL="8731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200" b="1" i="0" u="none" strike="noStrike" cap="none" noProof="0" dirty="0" smtClean="0">
                          <a:solidFill>
                            <a:srgbClr val="0070C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Centre for Renewable Energy Sources and Saving  GR</a:t>
                      </a:r>
                      <a:endParaRPr lang="en-GB" sz="1200" b="1" i="0" u="none" strike="noStrike" cap="none" noProof="0" dirty="0">
                        <a:solidFill>
                          <a:srgbClr val="0070C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409003">
                <a:tc>
                  <a:txBody>
                    <a:bodyPr/>
                    <a:lstStyle/>
                    <a:p>
                      <a:pPr marL="8731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200" b="1" i="0" u="none" strike="noStrike" cap="none" noProof="0" dirty="0" smtClean="0">
                          <a:solidFill>
                            <a:srgbClr val="0070C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Italian National Agency for New Technologies, Energy and Sustainable Economic Development IT</a:t>
                      </a:r>
                      <a:endParaRPr lang="en-GB" sz="1200" b="1" i="0" u="none" strike="noStrike" cap="none" noProof="0" dirty="0">
                        <a:solidFill>
                          <a:srgbClr val="0070C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401031">
                <a:tc>
                  <a:txBody>
                    <a:bodyPr/>
                    <a:lstStyle/>
                    <a:p>
                      <a:pPr marL="8731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200" b="1" i="0" u="none" strike="noStrike" cap="none" noProof="0" dirty="0" smtClean="0">
                          <a:solidFill>
                            <a:srgbClr val="0070C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University of Algarve PT</a:t>
                      </a:r>
                      <a:endParaRPr lang="en-GB" sz="1200" b="1" i="0" u="none" strike="noStrike" cap="none" noProof="0" dirty="0">
                        <a:solidFill>
                          <a:srgbClr val="0070C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453816">
                <a:tc>
                  <a:txBody>
                    <a:bodyPr/>
                    <a:lstStyle/>
                    <a:p>
                      <a:pPr marL="8731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400" b="1" i="0" u="none" strike="noStrike" cap="none" noProof="0" dirty="0" smtClean="0">
                          <a:solidFill>
                            <a:schemeClr val="bg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CTN Marine Technology Centre ES</a:t>
                      </a:r>
                      <a:endParaRPr lang="en-GB" sz="1400" b="1" i="0" u="none" strike="noStrike" cap="none" noProof="0" dirty="0">
                        <a:solidFill>
                          <a:schemeClr val="bg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096"/>
                    </a:solidFill>
                  </a:tcPr>
                </a:tc>
              </a:tr>
              <a:tr h="401031">
                <a:tc>
                  <a:txBody>
                    <a:bodyPr/>
                    <a:lstStyle/>
                    <a:p>
                      <a:pPr marL="8731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200" b="1" i="0" u="none" strike="noStrike" cap="none" noProof="0" dirty="0" smtClean="0">
                          <a:solidFill>
                            <a:srgbClr val="0070C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Association of Chambers of Commerce of Veneto Region IT</a:t>
                      </a:r>
                      <a:endParaRPr lang="en-GB" sz="1200" b="1" i="0" u="none" strike="noStrike" cap="none" noProof="0" dirty="0">
                        <a:solidFill>
                          <a:srgbClr val="0070C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4010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200" b="1" i="0" u="none" strike="noStrike" cap="none" noProof="0" dirty="0" smtClean="0">
                          <a:solidFill>
                            <a:srgbClr val="0070C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 Hellenic Centre for Marine Research GR</a:t>
                      </a:r>
                      <a:endParaRPr lang="en-GB" sz="1200" b="1" i="0" u="none" strike="noStrike" cap="none" noProof="0" dirty="0">
                        <a:solidFill>
                          <a:srgbClr val="0070C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4010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200" b="1" i="0" u="none" strike="noStrike" cap="none" noProof="0" dirty="0" smtClean="0">
                          <a:solidFill>
                            <a:srgbClr val="0070C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 Maritime Institute of Eastern Mediterranean CY</a:t>
                      </a:r>
                      <a:endParaRPr lang="en-GB" sz="1200" b="1" i="0" u="none" strike="noStrike" cap="none" noProof="0" dirty="0">
                        <a:solidFill>
                          <a:srgbClr val="0070C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4010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200" b="1" i="0" u="none" strike="noStrike" cap="none" noProof="0" dirty="0" smtClean="0">
                          <a:solidFill>
                            <a:srgbClr val="0070C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 Toulon Var Technologies –  Pôle Mer Méditerranée FR</a:t>
                      </a:r>
                      <a:endParaRPr lang="en-GB" sz="1200" b="1" i="0" u="none" strike="noStrike" cap="none" noProof="0" dirty="0">
                        <a:solidFill>
                          <a:srgbClr val="0070C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4010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200" b="1" i="0" u="none" strike="noStrike" cap="none" noProof="0" dirty="0" smtClean="0">
                          <a:solidFill>
                            <a:srgbClr val="0070C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 University of Zagreb, Faculty of Mechanical Engineering and Naval Architecture HR</a:t>
                      </a:r>
                      <a:endParaRPr lang="en-GB" sz="1200" b="1" i="0" u="none" strike="noStrike" cap="none" noProof="0" dirty="0">
                        <a:solidFill>
                          <a:srgbClr val="0070C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8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8599" y="1457848"/>
            <a:ext cx="11756840" cy="20905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2175663" y="246432"/>
            <a:ext cx="9060905" cy="6813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l">
              <a:lnSpc>
                <a:spcPct val="131818"/>
              </a:lnSpc>
              <a:spcBef>
                <a:spcPts val="0"/>
              </a:spcBef>
              <a:buClr>
                <a:srgbClr val="065096"/>
              </a:buClr>
              <a:buSzPct val="25000"/>
            </a:pPr>
            <a:r>
              <a:rPr lang="es-ES" dirty="0" smtClean="0">
                <a:latin typeface="Montserrat"/>
                <a:ea typeface="Montserrat"/>
                <a:cs typeface="Montserrat"/>
                <a:sym typeface="Montserrat"/>
              </a:rPr>
              <a:t>Calendario de eventos</a:t>
            </a:r>
            <a:endParaRPr lang="es-ES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198599" y="1457848"/>
            <a:ext cx="11756840" cy="22850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14160" indent="-514350">
              <a:buAutoNum type="arabicPeriod"/>
            </a:pPr>
            <a:r>
              <a:rPr lang="es-ES" sz="32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Reunión de Comité Técnico de AENOR (22 de Junio de 2017)</a:t>
            </a:r>
          </a:p>
          <a:p>
            <a:r>
              <a:rPr lang="es-ES" sz="20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- 2ª Reunión de </a:t>
            </a:r>
            <a:r>
              <a:rPr lang="es-ES" sz="2000" b="1" dirty="0" err="1" smtClean="0">
                <a:solidFill>
                  <a:srgbClr val="000000"/>
                </a:solidFill>
                <a:latin typeface="Palatino Linotype" panose="02040502050505030304" pitchFamily="18" charset="0"/>
              </a:rPr>
              <a:t>Focus</a:t>
            </a:r>
            <a:r>
              <a:rPr lang="es-ES" sz="20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s-ES" sz="2000" b="1" dirty="0" err="1" smtClean="0">
                <a:solidFill>
                  <a:srgbClr val="000000"/>
                </a:solidFill>
                <a:latin typeface="Palatino Linotype" panose="02040502050505030304" pitchFamily="18" charset="0"/>
              </a:rPr>
              <a:t>Group</a:t>
            </a:r>
            <a:endParaRPr lang="es-ES" sz="2000" b="1" dirty="0" smtClean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r>
              <a:rPr lang="es-ES" sz="20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- Reunión de HUB</a:t>
            </a:r>
          </a:p>
          <a:p>
            <a:r>
              <a:rPr lang="es-ES" sz="20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- Seminario de Capacitación empresarial y Transferencia Tecnológica</a:t>
            </a:r>
            <a:endParaRPr lang="es-ES" sz="2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98600" y="3742889"/>
            <a:ext cx="11756840" cy="201646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Shape 163"/>
          <p:cNvSpPr/>
          <p:nvPr/>
        </p:nvSpPr>
        <p:spPr>
          <a:xfrm>
            <a:off x="198598" y="3742888"/>
            <a:ext cx="11484267" cy="22850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118810"/>
            <a:r>
              <a:rPr lang="es-ES" sz="3200" dirty="0">
                <a:solidFill>
                  <a:srgbClr val="000000"/>
                </a:solidFill>
                <a:latin typeface="Palatino Linotype" panose="02040502050505030304" pitchFamily="18" charset="0"/>
              </a:rPr>
              <a:t>2. </a:t>
            </a:r>
            <a:r>
              <a:rPr lang="es-ES" sz="32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Jornada JERMAR (Noviembre – Diciembre 2017)</a:t>
            </a:r>
            <a:endParaRPr lang="es-ES" sz="32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r>
              <a:rPr lang="es-ES" sz="20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- 3ª Reunión de </a:t>
            </a:r>
            <a:r>
              <a:rPr lang="es-ES" sz="2000" b="1" dirty="0" err="1" smtClean="0">
                <a:solidFill>
                  <a:srgbClr val="000000"/>
                </a:solidFill>
                <a:latin typeface="Palatino Linotype" panose="02040502050505030304" pitchFamily="18" charset="0"/>
              </a:rPr>
              <a:t>Focus</a:t>
            </a:r>
            <a:r>
              <a:rPr lang="es-ES" sz="20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s-ES" sz="2000" b="1" dirty="0" err="1" smtClean="0">
                <a:solidFill>
                  <a:srgbClr val="000000"/>
                </a:solidFill>
                <a:latin typeface="Palatino Linotype" panose="02040502050505030304" pitchFamily="18" charset="0"/>
              </a:rPr>
              <a:t>Group</a:t>
            </a:r>
            <a:r>
              <a:rPr lang="es-ES" sz="20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</a:p>
          <a:p>
            <a:r>
              <a:rPr lang="es-ES" sz="20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- </a:t>
            </a:r>
            <a:r>
              <a:rPr lang="es-ES" sz="2000" b="1" dirty="0"/>
              <a:t>Seminario sobre Prospección de Mercados y Aplicaciones MRE </a:t>
            </a:r>
          </a:p>
          <a:p>
            <a:r>
              <a:rPr lang="es-ES" sz="20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- Evento B2B</a:t>
            </a:r>
          </a:p>
          <a:p>
            <a:r>
              <a:rPr lang="es-ES" sz="20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- Visitas a instalaciones de EERRM</a:t>
            </a:r>
            <a:endParaRPr lang="es-ES" sz="24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7" name="Picture 2" descr="Clipart - Green tick - si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740" y="4534418"/>
            <a:ext cx="273516" cy="3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lipart - Green tick - si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221" y="2623770"/>
            <a:ext cx="273516" cy="3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lipart - Green tick - si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388" y="2287331"/>
            <a:ext cx="273516" cy="3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lipart - Green tick - si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448" y="1974294"/>
            <a:ext cx="273516" cy="3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37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8599" y="1457848"/>
            <a:ext cx="11756840" cy="20905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2175663" y="246432"/>
            <a:ext cx="9060905" cy="6813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l">
              <a:lnSpc>
                <a:spcPct val="131818"/>
              </a:lnSpc>
              <a:spcBef>
                <a:spcPts val="0"/>
              </a:spcBef>
              <a:buClr>
                <a:srgbClr val="065096"/>
              </a:buClr>
              <a:buSzPct val="25000"/>
            </a:pPr>
            <a:r>
              <a:rPr lang="es-ES" dirty="0" smtClean="0">
                <a:latin typeface="Montserrat"/>
                <a:ea typeface="Montserrat"/>
                <a:cs typeface="Montserrat"/>
                <a:sym typeface="Montserrat"/>
              </a:rPr>
              <a:t>Calendario de eventos</a:t>
            </a:r>
            <a:endParaRPr lang="es-ES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198599" y="1457848"/>
            <a:ext cx="11756840" cy="22850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14160"/>
            <a:r>
              <a:rPr lang="es-ES" sz="32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3. Día Marítimo Europeo (Mayo 2018, Fecha por determinar) </a:t>
            </a:r>
          </a:p>
          <a:p>
            <a:pPr marR="14160"/>
            <a:r>
              <a:rPr lang="es-ES" sz="20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-    4ª Reunión de </a:t>
            </a:r>
            <a:r>
              <a:rPr lang="es-ES" sz="2000" b="1" dirty="0" err="1" smtClean="0">
                <a:solidFill>
                  <a:srgbClr val="000000"/>
                </a:solidFill>
                <a:latin typeface="Palatino Linotype" panose="02040502050505030304" pitchFamily="18" charset="0"/>
              </a:rPr>
              <a:t>Focus</a:t>
            </a:r>
            <a:r>
              <a:rPr lang="es-ES" sz="20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s-ES" sz="2000" b="1" dirty="0" err="1" smtClean="0">
                <a:solidFill>
                  <a:srgbClr val="000000"/>
                </a:solidFill>
                <a:latin typeface="Palatino Linotype" panose="02040502050505030304" pitchFamily="18" charset="0"/>
              </a:rPr>
              <a:t>Group</a:t>
            </a:r>
            <a:endParaRPr lang="es-ES" sz="2000" b="1" dirty="0" smtClean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r>
              <a:rPr lang="es-ES" sz="20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-    Workshop en </a:t>
            </a:r>
            <a:r>
              <a:rPr lang="es-ES" sz="2000" b="1" dirty="0" err="1" smtClean="0">
                <a:solidFill>
                  <a:srgbClr val="000000"/>
                </a:solidFill>
                <a:latin typeface="Palatino Linotype" panose="02040502050505030304" pitchFamily="18" charset="0"/>
              </a:rPr>
              <a:t>Spatial</a:t>
            </a:r>
            <a:r>
              <a:rPr lang="es-ES" sz="20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s-ES" sz="2000" b="1" dirty="0" err="1" smtClean="0">
                <a:solidFill>
                  <a:srgbClr val="000000"/>
                </a:solidFill>
                <a:latin typeface="Palatino Linotype" panose="02040502050505030304" pitchFamily="18" charset="0"/>
              </a:rPr>
              <a:t>Planning</a:t>
            </a:r>
            <a:endParaRPr lang="es-ES" sz="2000" b="1" dirty="0" smtClean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indent="-342900">
              <a:buFontTx/>
              <a:buChar char="-"/>
            </a:pPr>
            <a:r>
              <a:rPr lang="es-ES" sz="20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Seminario sobre Desarrollo de Habilidades de Gestión</a:t>
            </a:r>
          </a:p>
          <a:p>
            <a:pPr indent="-342900">
              <a:buFontTx/>
              <a:buChar char="-"/>
            </a:pPr>
            <a:r>
              <a:rPr lang="es-ES" sz="20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Seminario sobre Prospección de Mercados y Aplicaciones MRE </a:t>
            </a:r>
          </a:p>
          <a:p>
            <a:endParaRPr lang="es-ES" sz="2000" b="1" dirty="0"/>
          </a:p>
          <a:p>
            <a:endParaRPr lang="es-ES" sz="2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98600" y="3742889"/>
            <a:ext cx="11756840" cy="201646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Shape 163"/>
          <p:cNvSpPr/>
          <p:nvPr/>
        </p:nvSpPr>
        <p:spPr>
          <a:xfrm>
            <a:off x="198598" y="3742888"/>
            <a:ext cx="11484267" cy="22850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118810"/>
            <a:r>
              <a:rPr lang="es-ES" sz="32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4. Noviembre 2018, Fecha por determinar</a:t>
            </a:r>
            <a:endParaRPr lang="es-ES" sz="32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marL="434975" indent="-342900" algn="just" defTabSz="914400" fontAlgn="b">
              <a:buFontTx/>
              <a:buChar char="-"/>
              <a:tabLst>
                <a:tab pos="3048000" algn="l"/>
              </a:tabLst>
            </a:pPr>
            <a:r>
              <a:rPr lang="es-ES" sz="2000" b="1" dirty="0" smtClean="0"/>
              <a:t>Taller </a:t>
            </a:r>
            <a:r>
              <a:rPr lang="es-ES" sz="2000" b="1" dirty="0"/>
              <a:t>sobre Ordenación del Territorio, Gestión de </a:t>
            </a:r>
            <a:r>
              <a:rPr lang="es-ES" sz="2000" b="1" dirty="0" smtClean="0"/>
              <a:t>Zonas </a:t>
            </a:r>
            <a:r>
              <a:rPr lang="es-ES" sz="2000" b="1" dirty="0"/>
              <a:t>Costeras y aceptación social de </a:t>
            </a:r>
            <a:r>
              <a:rPr lang="es-ES" sz="2000" b="1" dirty="0" smtClean="0"/>
              <a:t>MRE</a:t>
            </a:r>
          </a:p>
          <a:p>
            <a:pPr marL="434975" indent="-342900" algn="just" defTabSz="914400" fontAlgn="b">
              <a:buFontTx/>
              <a:buChar char="-"/>
              <a:tabLst>
                <a:tab pos="3048000" algn="l"/>
              </a:tabLst>
            </a:pPr>
            <a:r>
              <a:rPr lang="es-ES" sz="2000" b="1" dirty="0" smtClean="0"/>
              <a:t>Taller </a:t>
            </a:r>
            <a:r>
              <a:rPr lang="es-ES" sz="2000" b="1" dirty="0"/>
              <a:t>sobre el impacto medioambiental de las MRE </a:t>
            </a:r>
            <a:r>
              <a:rPr lang="es-ES" sz="2000" b="1" dirty="0" smtClean="0"/>
              <a:t>en </a:t>
            </a:r>
            <a:r>
              <a:rPr lang="es-ES" sz="2000" b="1" dirty="0"/>
              <a:t>las zonas MED costeras, insulares y </a:t>
            </a:r>
            <a:r>
              <a:rPr lang="es-ES" sz="2000" b="1" dirty="0" smtClean="0"/>
              <a:t>marinas</a:t>
            </a:r>
          </a:p>
          <a:p>
            <a:pPr marL="434975" indent="-342900" algn="just" defTabSz="914400" fontAlgn="b">
              <a:buFontTx/>
              <a:buChar char="-"/>
              <a:tabLst>
                <a:tab pos="3048000" algn="l"/>
              </a:tabLst>
            </a:pPr>
            <a:r>
              <a:rPr lang="es-ES" sz="2000" b="1" dirty="0" smtClean="0"/>
              <a:t>Open </a:t>
            </a:r>
            <a:r>
              <a:rPr lang="es-ES" sz="2000" b="1" dirty="0" err="1" smtClean="0"/>
              <a:t>Innovation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Pathway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Service</a:t>
            </a:r>
            <a:endParaRPr lang="en-US" sz="2000" b="1" dirty="0"/>
          </a:p>
          <a:p>
            <a:pPr marL="434975" indent="-342900" algn="just" defTabSz="914400" fontAlgn="b">
              <a:buFontTx/>
              <a:buChar char="-"/>
              <a:tabLst>
                <a:tab pos="3048000" algn="l"/>
              </a:tabLst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0647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LAGOS_TEMPLATE_draft_ver03" id="{AA2ABF23-98F0-AC46-AF74-3D204FA8A65D}" vid="{26419573-A2F8-D447-A8C3-9174BE5B77E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4920088529014C8731074B03A6EA11" ma:contentTypeVersion="8" ma:contentTypeDescription="Crear nuevo documento." ma:contentTypeScope="" ma:versionID="ee810926a370d2bef93f097aad7703ad">
  <xsd:schema xmlns:xsd="http://www.w3.org/2001/XMLSchema" xmlns:xs="http://www.w3.org/2001/XMLSchema" xmlns:p="http://schemas.microsoft.com/office/2006/metadata/properties" xmlns:ns2="0b09951c-816e-49dd-93da-5637aab8dca4" xmlns:ns3="700308dd-5c38-4bcb-8905-8082f358aaf1" targetNamespace="http://schemas.microsoft.com/office/2006/metadata/properties" ma:root="true" ma:fieldsID="bf6cc2c01d1571dca962ce78c0126c53" ns2:_="" ns3:_="">
    <xsd:import namespace="0b09951c-816e-49dd-93da-5637aab8dca4"/>
    <xsd:import namespace="700308dd-5c38-4bcb-8905-8082f358aa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09951c-816e-49dd-93da-5637aab8dc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0308dd-5c38-4bcb-8905-8082f358aaf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A8F978-3103-4358-86F1-BC5C98598AA9}"/>
</file>

<file path=customXml/itemProps2.xml><?xml version="1.0" encoding="utf-8"?>
<ds:datastoreItem xmlns:ds="http://schemas.openxmlformats.org/officeDocument/2006/customXml" ds:itemID="{E2FBD153-C39C-4575-92EC-AA4EDE0D0A06}"/>
</file>

<file path=customXml/itemProps3.xml><?xml version="1.0" encoding="utf-8"?>
<ds:datastoreItem xmlns:ds="http://schemas.openxmlformats.org/officeDocument/2006/customXml" ds:itemID="{311141A2-0DD6-418D-9E41-29989C55FD1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3040</TotalTime>
  <Words>1065</Words>
  <Application>Microsoft Office PowerPoint</Application>
  <PresentationFormat>Panorámica</PresentationFormat>
  <Paragraphs>125</Paragraphs>
  <Slides>17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32" baseType="lpstr">
      <vt:lpstr>AppleMyungjo</vt:lpstr>
      <vt:lpstr>AppleSymbols</vt:lpstr>
      <vt:lpstr>Arial</vt:lpstr>
      <vt:lpstr>Calibri</vt:lpstr>
      <vt:lpstr>Century Gothic</vt:lpstr>
      <vt:lpstr>Courier New</vt:lpstr>
      <vt:lpstr>Gotham Light</vt:lpstr>
      <vt:lpstr>Gotham Medium</vt:lpstr>
      <vt:lpstr>Montserrat</vt:lpstr>
      <vt:lpstr>Noto Sans Symbols</vt:lpstr>
      <vt:lpstr>Palatino Linotype</vt:lpstr>
      <vt:lpstr>Times New Roman</vt:lpstr>
      <vt:lpstr>Verdana</vt:lpstr>
      <vt:lpstr>Wingdings</vt:lpstr>
      <vt:lpstr>Ejecutivo</vt:lpstr>
      <vt:lpstr>PELAGOS</vt:lpstr>
      <vt:lpstr>Índice de la presentación  </vt:lpstr>
      <vt:lpstr>Objetivos</vt:lpstr>
      <vt:lpstr>Resultados esperados</vt:lpstr>
      <vt:lpstr>Beneficios de pertenecer al HUB </vt:lpstr>
      <vt:lpstr>Consorcio [1/2]</vt:lpstr>
      <vt:lpstr>Consorcio [2/2]</vt:lpstr>
      <vt:lpstr>Calendario de eventos</vt:lpstr>
      <vt:lpstr>Calendario de eventos</vt:lpstr>
      <vt:lpstr>Plan de acción</vt:lpstr>
      <vt:lpstr>Plan de acción</vt:lpstr>
      <vt:lpstr>Servicios ofertados por el HUB </vt:lpstr>
      <vt:lpstr>Servicios ofertados por el HUB</vt:lpstr>
      <vt:lpstr>OPEUMAR – Oficina de Proyectos Europeos</vt:lpstr>
      <vt:lpstr>Presentación de PowerPoint</vt:lpstr>
      <vt:lpstr>Programas de financiación de interés para Energías Renovables</vt:lpstr>
      <vt:lpstr>PELAGOS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PELAGOS</dc:title>
  <dc:creator>CTN</dc:creator>
  <cp:lastModifiedBy>Carlos Moyano</cp:lastModifiedBy>
  <cp:revision>145</cp:revision>
  <cp:lastPrinted>2016-11-01T16:12:51Z</cp:lastPrinted>
  <dcterms:created xsi:type="dcterms:W3CDTF">2017-01-23T08:37:48Z</dcterms:created>
  <dcterms:modified xsi:type="dcterms:W3CDTF">2017-11-23T08:19:48Z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0x0101002C4920088529014C8731074B03A6EA11</vt:lpwstr>
  </property>
</Properties>
</file>